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3" r:id="rId6"/>
    <p:sldMasterId id="2147484371" r:id="rId7"/>
  </p:sldMasterIdLst>
  <p:notesMasterIdLst>
    <p:notesMasterId r:id="rId34"/>
  </p:notesMasterIdLst>
  <p:handoutMasterIdLst>
    <p:handoutMasterId r:id="rId35"/>
  </p:handoutMasterIdLst>
  <p:sldIdLst>
    <p:sldId id="1504" r:id="rId8"/>
    <p:sldId id="1454" r:id="rId9"/>
    <p:sldId id="1455" r:id="rId10"/>
    <p:sldId id="1458" r:id="rId11"/>
    <p:sldId id="1505" r:id="rId12"/>
    <p:sldId id="1459" r:id="rId13"/>
    <p:sldId id="1460" r:id="rId14"/>
    <p:sldId id="1461" r:id="rId15"/>
    <p:sldId id="1462" r:id="rId16"/>
    <p:sldId id="1464" r:id="rId17"/>
    <p:sldId id="1465" r:id="rId18"/>
    <p:sldId id="1466" r:id="rId19"/>
    <p:sldId id="1467" r:id="rId20"/>
    <p:sldId id="1468" r:id="rId21"/>
    <p:sldId id="1469" r:id="rId22"/>
    <p:sldId id="1470" r:id="rId23"/>
    <p:sldId id="1471" r:id="rId24"/>
    <p:sldId id="1472" r:id="rId25"/>
    <p:sldId id="1473" r:id="rId26"/>
    <p:sldId id="1475" r:id="rId27"/>
    <p:sldId id="1488" r:id="rId28"/>
    <p:sldId id="1491" r:id="rId29"/>
    <p:sldId id="1494" r:id="rId30"/>
    <p:sldId id="1495" r:id="rId31"/>
    <p:sldId id="1496" r:id="rId32"/>
    <p:sldId id="1506" r:id="rId3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oT Overview" id="{4800C02C-F9A5-49D6-A098-754168CF5DCF}">
          <p14:sldIdLst>
            <p14:sldId id="1504"/>
          </p14:sldIdLst>
        </p14:section>
        <p14:section name="IoT Market" id="{90EC1F03-3481-4BC0-88F2-0EB43FAFA5D1}">
          <p14:sldIdLst>
            <p14:sldId id="1454"/>
            <p14:sldId id="1455"/>
            <p14:sldId id="1458"/>
            <p14:sldId id="1505"/>
            <p14:sldId id="1459"/>
          </p14:sldIdLst>
        </p14:section>
        <p14:section name="Windows IoT Overview" id="{2581808A-C777-4257-AF7B-D26E49F25501}">
          <p14:sldIdLst>
            <p14:sldId id="1460"/>
            <p14:sldId id="1461"/>
            <p14:sldId id="1462"/>
            <p14:sldId id="1464"/>
            <p14:sldId id="1465"/>
            <p14:sldId id="1466"/>
            <p14:sldId id="1467"/>
            <p14:sldId id="1468"/>
            <p14:sldId id="1469"/>
            <p14:sldId id="1470"/>
            <p14:sldId id="1471"/>
            <p14:sldId id="1472"/>
            <p14:sldId id="1473"/>
          </p14:sldIdLst>
        </p14:section>
        <p14:section name="Azure IoT Overview" id="{38D1BD7B-6591-4BD7-BE83-4BBAF4F0FFBA}">
          <p14:sldIdLst>
            <p14:sldId id="1475"/>
            <p14:sldId id="1488"/>
            <p14:sldId id="1491"/>
            <p14:sldId id="1494"/>
            <p14:sldId id="1495"/>
            <p14:sldId id="1496"/>
            <p14:sldId id="150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107C10"/>
    <a:srgbClr val="000000"/>
    <a:srgbClr val="323232"/>
    <a:srgbClr val="5C2D91"/>
    <a:srgbClr val="32145A"/>
    <a:srgbClr val="00BCF2"/>
    <a:srgbClr val="002050"/>
    <a:srgbClr val="D63F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96" autoAdjust="0"/>
    <p:restoredTop sz="93001" autoAdjust="0"/>
  </p:normalViewPr>
  <p:slideViewPr>
    <p:cSldViewPr>
      <p:cViewPr varScale="1">
        <p:scale>
          <a:sx n="58" d="100"/>
          <a:sy n="58" d="100"/>
        </p:scale>
        <p:origin x="42" y="1242"/>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25" d="100"/>
        <a:sy n="25" d="100"/>
      </p:scale>
      <p:origin x="0" y="0"/>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A2D583-8E00-41F9-8F92-DE707F43EC00}" type="doc">
      <dgm:prSet loTypeId="urn:microsoft.com/office/officeart/2005/8/layout/chevron1" loCatId="process" qsTypeId="urn:microsoft.com/office/officeart/2005/8/quickstyle/simple1" qsCatId="simple" csTypeId="urn:microsoft.com/office/officeart/2005/8/colors/colorful4" csCatId="colorful" phldr="1"/>
      <dgm:spPr/>
    </dgm:pt>
    <dgm:pt modelId="{31FBB736-FC52-4691-B0C8-9379A4CBC5B4}">
      <dgm:prSet phldrT="[Text]"/>
      <dgm:spPr/>
      <dgm:t>
        <a:bodyPr lIns="0" tIns="0" rIns="0" bIns="0"/>
        <a:lstStyle/>
        <a:p>
          <a:r>
            <a:rPr lang="en-US" dirty="0">
              <a:solidFill>
                <a:schemeClr val="tx1"/>
              </a:solidFill>
            </a:rPr>
            <a:t>Generation </a:t>
          </a:r>
          <a:r>
            <a:rPr lang="en-US">
              <a:solidFill>
                <a:schemeClr val="tx1"/>
              </a:solidFill>
            </a:rPr>
            <a:t>&amp; Feedbacks</a:t>
          </a:r>
          <a:endParaRPr lang="en-US" dirty="0">
            <a:solidFill>
              <a:schemeClr val="tx1"/>
            </a:solidFill>
          </a:endParaRPr>
        </a:p>
      </dgm:t>
    </dgm:pt>
    <dgm:pt modelId="{CE50C575-CCFD-484B-9BAF-E68F770F178D}" type="parTrans" cxnId="{8C9EC177-7E1B-4C7D-B945-DAE8E9821FA3}">
      <dgm:prSet/>
      <dgm:spPr/>
      <dgm:t>
        <a:bodyPr/>
        <a:lstStyle/>
        <a:p>
          <a:endParaRPr lang="en-US"/>
        </a:p>
      </dgm:t>
    </dgm:pt>
    <dgm:pt modelId="{6D0A6C96-4015-4BB5-80BF-B5D3E18C1DD8}" type="sibTrans" cxnId="{8C9EC177-7E1B-4C7D-B945-DAE8E9821FA3}">
      <dgm:prSet/>
      <dgm:spPr/>
      <dgm:t>
        <a:bodyPr/>
        <a:lstStyle/>
        <a:p>
          <a:endParaRPr lang="en-US"/>
        </a:p>
      </dgm:t>
    </dgm:pt>
    <dgm:pt modelId="{12B65941-8E18-4D2E-AB09-234AE9569B65}">
      <dgm:prSet phldrT="[Text]"/>
      <dgm:spPr/>
      <dgm:t>
        <a:bodyPr lIns="0" tIns="0" rIns="0" bIns="0"/>
        <a:lstStyle/>
        <a:p>
          <a:r>
            <a:rPr lang="en-US" dirty="0">
              <a:solidFill>
                <a:schemeClr val="tx1"/>
              </a:solidFill>
            </a:rPr>
            <a:t>Collection &amp; Commands</a:t>
          </a:r>
        </a:p>
      </dgm:t>
    </dgm:pt>
    <dgm:pt modelId="{3BF3D12F-949A-4D8D-B97D-0CD25C18D86D}" type="parTrans" cxnId="{E2497019-E1EB-4DA0-BBF5-98502ACB55EA}">
      <dgm:prSet/>
      <dgm:spPr/>
      <dgm:t>
        <a:bodyPr/>
        <a:lstStyle/>
        <a:p>
          <a:endParaRPr lang="en-US"/>
        </a:p>
      </dgm:t>
    </dgm:pt>
    <dgm:pt modelId="{A7F90A5F-A7A5-4894-A1CC-85A222F6915B}" type="sibTrans" cxnId="{E2497019-E1EB-4DA0-BBF5-98502ACB55EA}">
      <dgm:prSet/>
      <dgm:spPr/>
      <dgm:t>
        <a:bodyPr/>
        <a:lstStyle/>
        <a:p>
          <a:endParaRPr lang="en-US"/>
        </a:p>
      </dgm:t>
    </dgm:pt>
    <dgm:pt modelId="{0ED93918-B9DF-4447-81C6-F8EBE1215698}">
      <dgm:prSet phldrT="[Text]"/>
      <dgm:spPr/>
      <dgm:t>
        <a:bodyPr lIns="0" tIns="0" rIns="0" bIns="0"/>
        <a:lstStyle/>
        <a:p>
          <a:r>
            <a:rPr lang="en-US" dirty="0">
              <a:solidFill>
                <a:schemeClr val="tx1"/>
              </a:solidFill>
            </a:rPr>
            <a:t>Ingress</a:t>
          </a:r>
        </a:p>
      </dgm:t>
    </dgm:pt>
    <dgm:pt modelId="{147D8225-669C-441C-848C-880B051B90D2}" type="parTrans" cxnId="{95388820-A2A3-4E66-A35C-17080352ED60}">
      <dgm:prSet/>
      <dgm:spPr/>
      <dgm:t>
        <a:bodyPr/>
        <a:lstStyle/>
        <a:p>
          <a:endParaRPr lang="en-US"/>
        </a:p>
      </dgm:t>
    </dgm:pt>
    <dgm:pt modelId="{65C82E7F-6AF0-4527-92B4-FDE40A187E7C}" type="sibTrans" cxnId="{95388820-A2A3-4E66-A35C-17080352ED60}">
      <dgm:prSet/>
      <dgm:spPr/>
      <dgm:t>
        <a:bodyPr/>
        <a:lstStyle/>
        <a:p>
          <a:endParaRPr lang="en-US"/>
        </a:p>
      </dgm:t>
    </dgm:pt>
    <dgm:pt modelId="{B9145033-B989-4FEF-B416-682E5A73F683}">
      <dgm:prSet phldrT="[Text]"/>
      <dgm:spPr/>
      <dgm:t>
        <a:bodyPr lIns="0" tIns="0" rIns="0" bIns="0"/>
        <a:lstStyle/>
        <a:p>
          <a:r>
            <a:rPr lang="en-US" dirty="0">
              <a:solidFill>
                <a:schemeClr val="tx1"/>
              </a:solidFill>
            </a:rPr>
            <a:t>Transformation and analysis</a:t>
          </a:r>
        </a:p>
      </dgm:t>
    </dgm:pt>
    <dgm:pt modelId="{CF429633-FB50-4F0B-AD74-8C683AE570AC}" type="parTrans" cxnId="{8D4C035F-88BC-41D5-93EB-1633993DEBE6}">
      <dgm:prSet/>
      <dgm:spPr/>
      <dgm:t>
        <a:bodyPr/>
        <a:lstStyle/>
        <a:p>
          <a:endParaRPr lang="en-US"/>
        </a:p>
      </dgm:t>
    </dgm:pt>
    <dgm:pt modelId="{3D481B7A-08A6-4603-BC3C-70430948A694}" type="sibTrans" cxnId="{8D4C035F-88BC-41D5-93EB-1633993DEBE6}">
      <dgm:prSet/>
      <dgm:spPr/>
      <dgm:t>
        <a:bodyPr/>
        <a:lstStyle/>
        <a:p>
          <a:endParaRPr lang="en-US"/>
        </a:p>
      </dgm:t>
    </dgm:pt>
    <dgm:pt modelId="{3348B1F2-8C4E-40AB-8806-0DD6C58E38ED}">
      <dgm:prSet phldrT="[Text]"/>
      <dgm:spPr/>
      <dgm:t>
        <a:bodyPr lIns="0" tIns="0" rIns="0" bIns="0"/>
        <a:lstStyle/>
        <a:p>
          <a:r>
            <a:rPr lang="en-US" dirty="0">
              <a:solidFill>
                <a:schemeClr val="tx1"/>
              </a:solidFill>
            </a:rPr>
            <a:t>Storage</a:t>
          </a:r>
        </a:p>
      </dgm:t>
    </dgm:pt>
    <dgm:pt modelId="{C4F94982-AE7C-42BD-B639-D19A13FB925B}" type="parTrans" cxnId="{83DD88DB-F087-43CF-A73B-E6F4D2F96735}">
      <dgm:prSet/>
      <dgm:spPr/>
      <dgm:t>
        <a:bodyPr/>
        <a:lstStyle/>
        <a:p>
          <a:endParaRPr lang="en-US"/>
        </a:p>
      </dgm:t>
    </dgm:pt>
    <dgm:pt modelId="{512BC01C-B183-463D-B1CD-51DAF4CD5445}" type="sibTrans" cxnId="{83DD88DB-F087-43CF-A73B-E6F4D2F96735}">
      <dgm:prSet/>
      <dgm:spPr/>
      <dgm:t>
        <a:bodyPr/>
        <a:lstStyle/>
        <a:p>
          <a:endParaRPr lang="en-US"/>
        </a:p>
      </dgm:t>
    </dgm:pt>
    <dgm:pt modelId="{3658A557-CF79-40EB-B8C4-D1AC3CB0D08C}">
      <dgm:prSet phldrT="[Text]"/>
      <dgm:spPr/>
      <dgm:t>
        <a:bodyPr lIns="0" tIns="0" rIns="0" bIns="0"/>
        <a:lstStyle/>
        <a:p>
          <a:r>
            <a:rPr lang="en-US" dirty="0">
              <a:solidFill>
                <a:schemeClr val="tx1"/>
              </a:solidFill>
            </a:rPr>
            <a:t>Presentation and actions</a:t>
          </a:r>
        </a:p>
      </dgm:t>
    </dgm:pt>
    <dgm:pt modelId="{8478824E-AC0F-4914-BC7B-2A8BD9816934}" type="parTrans" cxnId="{1A526926-B7FA-4F98-864A-0C8C3452E918}">
      <dgm:prSet/>
      <dgm:spPr/>
      <dgm:t>
        <a:bodyPr/>
        <a:lstStyle/>
        <a:p>
          <a:endParaRPr lang="en-US"/>
        </a:p>
      </dgm:t>
    </dgm:pt>
    <dgm:pt modelId="{EC3D5DE2-9DB2-4C30-979B-8A38B310DF51}" type="sibTrans" cxnId="{1A526926-B7FA-4F98-864A-0C8C3452E918}">
      <dgm:prSet/>
      <dgm:spPr/>
      <dgm:t>
        <a:bodyPr/>
        <a:lstStyle/>
        <a:p>
          <a:endParaRPr lang="en-US"/>
        </a:p>
      </dgm:t>
    </dgm:pt>
    <dgm:pt modelId="{0E41CA40-BA52-407A-937F-32E7FCE504F0}" type="pres">
      <dgm:prSet presAssocID="{A5A2D583-8E00-41F9-8F92-DE707F43EC00}" presName="Name0" presStyleCnt="0">
        <dgm:presLayoutVars>
          <dgm:dir/>
          <dgm:animLvl val="lvl"/>
          <dgm:resizeHandles val="exact"/>
        </dgm:presLayoutVars>
      </dgm:prSet>
      <dgm:spPr/>
    </dgm:pt>
    <dgm:pt modelId="{91D5132F-1FFA-4FFC-B369-9462C2332BF0}" type="pres">
      <dgm:prSet presAssocID="{31FBB736-FC52-4691-B0C8-9379A4CBC5B4}" presName="parTxOnly" presStyleLbl="node1" presStyleIdx="0" presStyleCnt="6">
        <dgm:presLayoutVars>
          <dgm:chMax val="0"/>
          <dgm:chPref val="0"/>
          <dgm:bulletEnabled val="1"/>
        </dgm:presLayoutVars>
      </dgm:prSet>
      <dgm:spPr/>
    </dgm:pt>
    <dgm:pt modelId="{3BF90137-7D93-4EB3-BE51-AB9870FD581A}" type="pres">
      <dgm:prSet presAssocID="{6D0A6C96-4015-4BB5-80BF-B5D3E18C1DD8}" presName="parTxOnlySpace" presStyleCnt="0"/>
      <dgm:spPr/>
    </dgm:pt>
    <dgm:pt modelId="{7065F349-04B0-4718-91F4-D2DE12BE9B23}" type="pres">
      <dgm:prSet presAssocID="{12B65941-8E18-4D2E-AB09-234AE9569B65}" presName="parTxOnly" presStyleLbl="node1" presStyleIdx="1" presStyleCnt="6">
        <dgm:presLayoutVars>
          <dgm:chMax val="0"/>
          <dgm:chPref val="0"/>
          <dgm:bulletEnabled val="1"/>
        </dgm:presLayoutVars>
      </dgm:prSet>
      <dgm:spPr/>
    </dgm:pt>
    <dgm:pt modelId="{9F3103E4-8282-47AD-9DC8-A4526AC441AD}" type="pres">
      <dgm:prSet presAssocID="{A7F90A5F-A7A5-4894-A1CC-85A222F6915B}" presName="parTxOnlySpace" presStyleCnt="0"/>
      <dgm:spPr/>
    </dgm:pt>
    <dgm:pt modelId="{6B01856C-0BCD-48E5-8B42-53C3F027DF64}" type="pres">
      <dgm:prSet presAssocID="{0ED93918-B9DF-4447-81C6-F8EBE1215698}" presName="parTxOnly" presStyleLbl="node1" presStyleIdx="2" presStyleCnt="6">
        <dgm:presLayoutVars>
          <dgm:chMax val="0"/>
          <dgm:chPref val="0"/>
          <dgm:bulletEnabled val="1"/>
        </dgm:presLayoutVars>
      </dgm:prSet>
      <dgm:spPr/>
    </dgm:pt>
    <dgm:pt modelId="{B0234730-11D7-4AE0-99B3-DC450638DA85}" type="pres">
      <dgm:prSet presAssocID="{65C82E7F-6AF0-4527-92B4-FDE40A187E7C}" presName="parTxOnlySpace" presStyleCnt="0"/>
      <dgm:spPr/>
    </dgm:pt>
    <dgm:pt modelId="{F4DFA6D0-49A7-43E5-BA6F-1641B932CB7E}" type="pres">
      <dgm:prSet presAssocID="{B9145033-B989-4FEF-B416-682E5A73F683}" presName="parTxOnly" presStyleLbl="node1" presStyleIdx="3" presStyleCnt="6">
        <dgm:presLayoutVars>
          <dgm:chMax val="0"/>
          <dgm:chPref val="0"/>
          <dgm:bulletEnabled val="1"/>
        </dgm:presLayoutVars>
      </dgm:prSet>
      <dgm:spPr/>
    </dgm:pt>
    <dgm:pt modelId="{221377D7-4338-40CE-8D39-E76C0D5F71E2}" type="pres">
      <dgm:prSet presAssocID="{3D481B7A-08A6-4603-BC3C-70430948A694}" presName="parTxOnlySpace" presStyleCnt="0"/>
      <dgm:spPr/>
    </dgm:pt>
    <dgm:pt modelId="{1BEC1085-8010-4B4E-845B-1E4C324E50BE}" type="pres">
      <dgm:prSet presAssocID="{3348B1F2-8C4E-40AB-8806-0DD6C58E38ED}" presName="parTxOnly" presStyleLbl="node1" presStyleIdx="4" presStyleCnt="6">
        <dgm:presLayoutVars>
          <dgm:chMax val="0"/>
          <dgm:chPref val="0"/>
          <dgm:bulletEnabled val="1"/>
        </dgm:presLayoutVars>
      </dgm:prSet>
      <dgm:spPr/>
    </dgm:pt>
    <dgm:pt modelId="{56DF78FC-CE79-4030-9CA8-9DDEB9660866}" type="pres">
      <dgm:prSet presAssocID="{512BC01C-B183-463D-B1CD-51DAF4CD5445}" presName="parTxOnlySpace" presStyleCnt="0"/>
      <dgm:spPr/>
    </dgm:pt>
    <dgm:pt modelId="{DC3AB8B9-3309-4E08-8103-F9C4299791B8}" type="pres">
      <dgm:prSet presAssocID="{3658A557-CF79-40EB-B8C4-D1AC3CB0D08C}" presName="parTxOnly" presStyleLbl="node1" presStyleIdx="5" presStyleCnt="6">
        <dgm:presLayoutVars>
          <dgm:chMax val="0"/>
          <dgm:chPref val="0"/>
          <dgm:bulletEnabled val="1"/>
        </dgm:presLayoutVars>
      </dgm:prSet>
      <dgm:spPr/>
    </dgm:pt>
  </dgm:ptLst>
  <dgm:cxnLst>
    <dgm:cxn modelId="{581F2812-C4EF-49E4-B479-D315BABD81F2}" type="presOf" srcId="{0ED93918-B9DF-4447-81C6-F8EBE1215698}" destId="{6B01856C-0BCD-48E5-8B42-53C3F027DF64}" srcOrd="0" destOrd="0" presId="urn:microsoft.com/office/officeart/2005/8/layout/chevron1"/>
    <dgm:cxn modelId="{E2497019-E1EB-4DA0-BBF5-98502ACB55EA}" srcId="{A5A2D583-8E00-41F9-8F92-DE707F43EC00}" destId="{12B65941-8E18-4D2E-AB09-234AE9569B65}" srcOrd="1" destOrd="0" parTransId="{3BF3D12F-949A-4D8D-B97D-0CD25C18D86D}" sibTransId="{A7F90A5F-A7A5-4894-A1CC-85A222F6915B}"/>
    <dgm:cxn modelId="{6E68F63D-DD85-4391-9E43-E521C790A1D1}" type="presOf" srcId="{3348B1F2-8C4E-40AB-8806-0DD6C58E38ED}" destId="{1BEC1085-8010-4B4E-845B-1E4C324E50BE}" srcOrd="0" destOrd="0" presId="urn:microsoft.com/office/officeart/2005/8/layout/chevron1"/>
    <dgm:cxn modelId="{3521A1C1-809F-4816-9862-547212F32738}" type="presOf" srcId="{A5A2D583-8E00-41F9-8F92-DE707F43EC00}" destId="{0E41CA40-BA52-407A-937F-32E7FCE504F0}" srcOrd="0" destOrd="0" presId="urn:microsoft.com/office/officeart/2005/8/layout/chevron1"/>
    <dgm:cxn modelId="{DF31D0FB-88D0-4CE5-B564-FD692B143254}" type="presOf" srcId="{B9145033-B989-4FEF-B416-682E5A73F683}" destId="{F4DFA6D0-49A7-43E5-BA6F-1641B932CB7E}" srcOrd="0" destOrd="0" presId="urn:microsoft.com/office/officeart/2005/8/layout/chevron1"/>
    <dgm:cxn modelId="{D483D418-7958-4AA7-8117-3CC091ECD26E}" type="presOf" srcId="{12B65941-8E18-4D2E-AB09-234AE9569B65}" destId="{7065F349-04B0-4718-91F4-D2DE12BE9B23}" srcOrd="0" destOrd="0" presId="urn:microsoft.com/office/officeart/2005/8/layout/chevron1"/>
    <dgm:cxn modelId="{8C9EC177-7E1B-4C7D-B945-DAE8E9821FA3}" srcId="{A5A2D583-8E00-41F9-8F92-DE707F43EC00}" destId="{31FBB736-FC52-4691-B0C8-9379A4CBC5B4}" srcOrd="0" destOrd="0" parTransId="{CE50C575-CCFD-484B-9BAF-E68F770F178D}" sibTransId="{6D0A6C96-4015-4BB5-80BF-B5D3E18C1DD8}"/>
    <dgm:cxn modelId="{FA0948FA-0960-4166-A63D-66F672081157}" type="presOf" srcId="{3658A557-CF79-40EB-B8C4-D1AC3CB0D08C}" destId="{DC3AB8B9-3309-4E08-8103-F9C4299791B8}" srcOrd="0" destOrd="0" presId="urn:microsoft.com/office/officeart/2005/8/layout/chevron1"/>
    <dgm:cxn modelId="{1A526926-B7FA-4F98-864A-0C8C3452E918}" srcId="{A5A2D583-8E00-41F9-8F92-DE707F43EC00}" destId="{3658A557-CF79-40EB-B8C4-D1AC3CB0D08C}" srcOrd="5" destOrd="0" parTransId="{8478824E-AC0F-4914-BC7B-2A8BD9816934}" sibTransId="{EC3D5DE2-9DB2-4C30-979B-8A38B310DF51}"/>
    <dgm:cxn modelId="{9D57CBEB-594F-4576-BD97-BDDD5F0296DC}" type="presOf" srcId="{31FBB736-FC52-4691-B0C8-9379A4CBC5B4}" destId="{91D5132F-1FFA-4FFC-B369-9462C2332BF0}" srcOrd="0" destOrd="0" presId="urn:microsoft.com/office/officeart/2005/8/layout/chevron1"/>
    <dgm:cxn modelId="{95388820-A2A3-4E66-A35C-17080352ED60}" srcId="{A5A2D583-8E00-41F9-8F92-DE707F43EC00}" destId="{0ED93918-B9DF-4447-81C6-F8EBE1215698}" srcOrd="2" destOrd="0" parTransId="{147D8225-669C-441C-848C-880B051B90D2}" sibTransId="{65C82E7F-6AF0-4527-92B4-FDE40A187E7C}"/>
    <dgm:cxn modelId="{8D4C035F-88BC-41D5-93EB-1633993DEBE6}" srcId="{A5A2D583-8E00-41F9-8F92-DE707F43EC00}" destId="{B9145033-B989-4FEF-B416-682E5A73F683}" srcOrd="3" destOrd="0" parTransId="{CF429633-FB50-4F0B-AD74-8C683AE570AC}" sibTransId="{3D481B7A-08A6-4603-BC3C-70430948A694}"/>
    <dgm:cxn modelId="{83DD88DB-F087-43CF-A73B-E6F4D2F96735}" srcId="{A5A2D583-8E00-41F9-8F92-DE707F43EC00}" destId="{3348B1F2-8C4E-40AB-8806-0DD6C58E38ED}" srcOrd="4" destOrd="0" parTransId="{C4F94982-AE7C-42BD-B639-D19A13FB925B}" sibTransId="{512BC01C-B183-463D-B1CD-51DAF4CD5445}"/>
    <dgm:cxn modelId="{4267B0B3-0D2A-4871-980A-6946B3B11646}" type="presParOf" srcId="{0E41CA40-BA52-407A-937F-32E7FCE504F0}" destId="{91D5132F-1FFA-4FFC-B369-9462C2332BF0}" srcOrd="0" destOrd="0" presId="urn:microsoft.com/office/officeart/2005/8/layout/chevron1"/>
    <dgm:cxn modelId="{4D390E3D-A114-423D-9363-8D8EB5A6CFF5}" type="presParOf" srcId="{0E41CA40-BA52-407A-937F-32E7FCE504F0}" destId="{3BF90137-7D93-4EB3-BE51-AB9870FD581A}" srcOrd="1" destOrd="0" presId="urn:microsoft.com/office/officeart/2005/8/layout/chevron1"/>
    <dgm:cxn modelId="{90C6F7DD-2061-411F-879E-FDE4F49B96EA}" type="presParOf" srcId="{0E41CA40-BA52-407A-937F-32E7FCE504F0}" destId="{7065F349-04B0-4718-91F4-D2DE12BE9B23}" srcOrd="2" destOrd="0" presId="urn:microsoft.com/office/officeart/2005/8/layout/chevron1"/>
    <dgm:cxn modelId="{23248849-7A19-4BAB-9205-538A9D23C757}" type="presParOf" srcId="{0E41CA40-BA52-407A-937F-32E7FCE504F0}" destId="{9F3103E4-8282-47AD-9DC8-A4526AC441AD}" srcOrd="3" destOrd="0" presId="urn:microsoft.com/office/officeart/2005/8/layout/chevron1"/>
    <dgm:cxn modelId="{B51A3037-1C4F-4F51-90C8-CDAB5512945E}" type="presParOf" srcId="{0E41CA40-BA52-407A-937F-32E7FCE504F0}" destId="{6B01856C-0BCD-48E5-8B42-53C3F027DF64}" srcOrd="4" destOrd="0" presId="urn:microsoft.com/office/officeart/2005/8/layout/chevron1"/>
    <dgm:cxn modelId="{C56E5838-C936-492A-929F-23270F7958BE}" type="presParOf" srcId="{0E41CA40-BA52-407A-937F-32E7FCE504F0}" destId="{B0234730-11D7-4AE0-99B3-DC450638DA85}" srcOrd="5" destOrd="0" presId="urn:microsoft.com/office/officeart/2005/8/layout/chevron1"/>
    <dgm:cxn modelId="{DE5B3AD6-9AC0-4BDC-8056-0C252CA1947A}" type="presParOf" srcId="{0E41CA40-BA52-407A-937F-32E7FCE504F0}" destId="{F4DFA6D0-49A7-43E5-BA6F-1641B932CB7E}" srcOrd="6" destOrd="0" presId="urn:microsoft.com/office/officeart/2005/8/layout/chevron1"/>
    <dgm:cxn modelId="{ECACDF5B-34AD-4E5F-9D78-B703A834DA3F}" type="presParOf" srcId="{0E41CA40-BA52-407A-937F-32E7FCE504F0}" destId="{221377D7-4338-40CE-8D39-E76C0D5F71E2}" srcOrd="7" destOrd="0" presId="urn:microsoft.com/office/officeart/2005/8/layout/chevron1"/>
    <dgm:cxn modelId="{A4C5BB85-1E30-4F62-BAD5-A2091A1F3306}" type="presParOf" srcId="{0E41CA40-BA52-407A-937F-32E7FCE504F0}" destId="{1BEC1085-8010-4B4E-845B-1E4C324E50BE}" srcOrd="8" destOrd="0" presId="urn:microsoft.com/office/officeart/2005/8/layout/chevron1"/>
    <dgm:cxn modelId="{DE2A4724-7A8E-4C32-BEFA-7F8555CB14FA}" type="presParOf" srcId="{0E41CA40-BA52-407A-937F-32E7FCE504F0}" destId="{56DF78FC-CE79-4030-9CA8-9DDEB9660866}" srcOrd="9" destOrd="0" presId="urn:microsoft.com/office/officeart/2005/8/layout/chevron1"/>
    <dgm:cxn modelId="{9B77944A-5FC2-4681-8736-AB722F508FD3}" type="presParOf" srcId="{0E41CA40-BA52-407A-937F-32E7FCE504F0}" destId="{DC3AB8B9-3309-4E08-8103-F9C4299791B8}"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AD408E-BCA2-487D-B0CE-4577A11117B1}" type="doc">
      <dgm:prSet loTypeId="urn:microsoft.com/office/officeart/2005/8/layout/hChevron3" loCatId="process" qsTypeId="urn:microsoft.com/office/officeart/2005/8/quickstyle/simple1" qsCatId="simple" csTypeId="urn:microsoft.com/office/officeart/2005/8/colors/accent1_2" csCatId="accent1" phldr="1"/>
      <dgm:spPr/>
    </dgm:pt>
    <dgm:pt modelId="{40EF7148-71E7-4AE3-966E-D11565BC6D72}">
      <dgm:prSet phldrT="[Text]" custT="1"/>
      <dgm:spPr>
        <a:solidFill>
          <a:schemeClr val="accent1">
            <a:lumMod val="60000"/>
            <a:lumOff val="40000"/>
          </a:schemeClr>
        </a:solidFill>
      </dgm:spPr>
      <dgm:t>
        <a:bodyPr/>
        <a:lstStyle/>
        <a:p>
          <a:r>
            <a:rPr lang="en-US" sz="1600" dirty="0"/>
            <a:t>Native UEFI</a:t>
          </a:r>
        </a:p>
      </dgm:t>
    </dgm:pt>
    <dgm:pt modelId="{B8211563-36B2-48F8-95BA-0059F1511F15}" type="parTrans" cxnId="{CA560769-5768-45C8-8B05-B3C440770F3D}">
      <dgm:prSet/>
      <dgm:spPr/>
      <dgm:t>
        <a:bodyPr/>
        <a:lstStyle/>
        <a:p>
          <a:endParaRPr lang="en-US" sz="1600"/>
        </a:p>
      </dgm:t>
    </dgm:pt>
    <dgm:pt modelId="{22359716-4241-4764-884C-2AAA439A3174}" type="sibTrans" cxnId="{CA560769-5768-45C8-8B05-B3C440770F3D}">
      <dgm:prSet/>
      <dgm:spPr/>
      <dgm:t>
        <a:bodyPr/>
        <a:lstStyle/>
        <a:p>
          <a:endParaRPr lang="en-US" sz="1600"/>
        </a:p>
      </dgm:t>
    </dgm:pt>
    <dgm:pt modelId="{3CD4F5FD-E1B2-40FB-8C32-F73BC62ABC12}">
      <dgm:prSet phldrT="[Text]" custT="1"/>
      <dgm:spPr>
        <a:solidFill>
          <a:schemeClr val="accent1">
            <a:lumMod val="75000"/>
          </a:schemeClr>
        </a:solidFill>
      </dgm:spPr>
      <dgm:t>
        <a:bodyPr/>
        <a:lstStyle/>
        <a:p>
          <a:r>
            <a:rPr lang="en-US" sz="1600" dirty="0"/>
            <a:t>User Login</a:t>
          </a:r>
        </a:p>
      </dgm:t>
    </dgm:pt>
    <dgm:pt modelId="{9349FFEA-A46F-496A-B386-14136B63B62F}" type="sibTrans" cxnId="{23B8D6B0-79F5-4209-8865-B73C68F8A415}">
      <dgm:prSet/>
      <dgm:spPr/>
      <dgm:t>
        <a:bodyPr/>
        <a:lstStyle/>
        <a:p>
          <a:endParaRPr lang="en-US"/>
        </a:p>
      </dgm:t>
    </dgm:pt>
    <dgm:pt modelId="{43C5AEBC-997B-4EAF-9064-5A8795EB1BD4}" type="parTrans" cxnId="{23B8D6B0-79F5-4209-8865-B73C68F8A415}">
      <dgm:prSet/>
      <dgm:spPr/>
      <dgm:t>
        <a:bodyPr/>
        <a:lstStyle/>
        <a:p>
          <a:endParaRPr lang="en-US"/>
        </a:p>
      </dgm:t>
    </dgm:pt>
    <dgm:pt modelId="{0079A3C3-7D13-4860-901E-AFF2D2BF2103}">
      <dgm:prSet phldrT="[Text]" custT="1"/>
      <dgm:spPr>
        <a:solidFill>
          <a:schemeClr val="accent1">
            <a:lumMod val="75000"/>
          </a:schemeClr>
        </a:solidFill>
      </dgm:spPr>
      <dgm:t>
        <a:bodyPr/>
        <a:lstStyle/>
        <a:p>
          <a:r>
            <a:rPr lang="en-US" sz="1600" dirty="0"/>
            <a:t>3</a:t>
          </a:r>
          <a:r>
            <a:rPr lang="en-US" sz="1600" baseline="30000" dirty="0"/>
            <a:t>rd</a:t>
          </a:r>
          <a:r>
            <a:rPr lang="en-US" sz="1600" dirty="0"/>
            <a:t> Party Drivers</a:t>
          </a:r>
        </a:p>
      </dgm:t>
    </dgm:pt>
    <dgm:pt modelId="{BBDFF499-2809-4F3D-9237-B99374F8456F}" type="sibTrans" cxnId="{35AE1823-E2B6-4B64-B3A0-F013417FE39F}">
      <dgm:prSet/>
      <dgm:spPr/>
      <dgm:t>
        <a:bodyPr/>
        <a:lstStyle/>
        <a:p>
          <a:endParaRPr lang="en-US"/>
        </a:p>
      </dgm:t>
    </dgm:pt>
    <dgm:pt modelId="{B4344004-72ED-4AFF-BD20-7D4A6AE0AE05}" type="parTrans" cxnId="{35AE1823-E2B6-4B64-B3A0-F013417FE39F}">
      <dgm:prSet/>
      <dgm:spPr/>
      <dgm:t>
        <a:bodyPr/>
        <a:lstStyle/>
        <a:p>
          <a:endParaRPr lang="en-US"/>
        </a:p>
      </dgm:t>
    </dgm:pt>
    <dgm:pt modelId="{1B948BCE-BEF2-4830-A475-559145126D2F}">
      <dgm:prSet phldrT="[Text]" custT="1"/>
      <dgm:spPr>
        <a:solidFill>
          <a:schemeClr val="accent1"/>
        </a:solidFill>
      </dgm:spPr>
      <dgm:t>
        <a:bodyPr/>
        <a:lstStyle/>
        <a:p>
          <a:r>
            <a:rPr lang="en-US" sz="1600" dirty="0"/>
            <a:t>System Drivers</a:t>
          </a:r>
        </a:p>
      </dgm:t>
    </dgm:pt>
    <dgm:pt modelId="{37DD23DF-B91D-407E-9E9A-1713B85BDBBF}" type="sibTrans" cxnId="{E2178F74-94FF-43E4-BC40-8826B44110D6}">
      <dgm:prSet/>
      <dgm:spPr/>
      <dgm:t>
        <a:bodyPr/>
        <a:lstStyle/>
        <a:p>
          <a:endParaRPr lang="en-US"/>
        </a:p>
      </dgm:t>
    </dgm:pt>
    <dgm:pt modelId="{F58E8265-A1AF-4E13-AED8-9BFFC7373C67}" type="parTrans" cxnId="{E2178F74-94FF-43E4-BC40-8826B44110D6}">
      <dgm:prSet/>
      <dgm:spPr/>
      <dgm:t>
        <a:bodyPr/>
        <a:lstStyle/>
        <a:p>
          <a:endParaRPr lang="en-US"/>
        </a:p>
      </dgm:t>
    </dgm:pt>
    <dgm:pt modelId="{E115BBD1-1686-4231-8C8D-C4B05C696E44}">
      <dgm:prSet phldrT="[Text]" custT="1"/>
      <dgm:spPr>
        <a:solidFill>
          <a:schemeClr val="accent1"/>
        </a:solidFill>
      </dgm:spPr>
      <dgm:t>
        <a:bodyPr/>
        <a:lstStyle/>
        <a:p>
          <a:r>
            <a:rPr lang="en-US" sz="1600" dirty="0"/>
            <a:t>Kernel Drivers</a:t>
          </a:r>
        </a:p>
      </dgm:t>
    </dgm:pt>
    <dgm:pt modelId="{70B58B90-5703-4554-A50D-68BDDFB6D7C9}" type="sibTrans" cxnId="{1A4E893C-6327-40BE-BF56-904CE4FC0E09}">
      <dgm:prSet/>
      <dgm:spPr/>
      <dgm:t>
        <a:bodyPr/>
        <a:lstStyle/>
        <a:p>
          <a:endParaRPr lang="en-US" sz="1600"/>
        </a:p>
      </dgm:t>
    </dgm:pt>
    <dgm:pt modelId="{351F6D95-873F-43A8-AD23-4BBA9F7BE519}" type="parTrans" cxnId="{1A4E893C-6327-40BE-BF56-904CE4FC0E09}">
      <dgm:prSet/>
      <dgm:spPr/>
      <dgm:t>
        <a:bodyPr/>
        <a:lstStyle/>
        <a:p>
          <a:endParaRPr lang="en-US" sz="1600"/>
        </a:p>
      </dgm:t>
    </dgm:pt>
    <dgm:pt modelId="{C336D112-3EDF-4320-9307-376CEF4496A2}">
      <dgm:prSet phldrT="[Text]" custT="1"/>
      <dgm:spPr>
        <a:solidFill>
          <a:schemeClr val="accent1"/>
        </a:solidFill>
      </dgm:spPr>
      <dgm:t>
        <a:bodyPr/>
        <a:lstStyle/>
        <a:p>
          <a:r>
            <a:rPr lang="en-US" sz="1600" dirty="0"/>
            <a:t>Verified OS Loader</a:t>
          </a:r>
        </a:p>
      </dgm:t>
    </dgm:pt>
    <dgm:pt modelId="{686B4529-ED2B-4C93-9963-0E0F245F8CD9}" type="sibTrans" cxnId="{6CD286F9-9598-4AD1-BB60-AFBF7657B157}">
      <dgm:prSet/>
      <dgm:spPr/>
      <dgm:t>
        <a:bodyPr/>
        <a:lstStyle/>
        <a:p>
          <a:endParaRPr lang="en-US" sz="1600"/>
        </a:p>
      </dgm:t>
    </dgm:pt>
    <dgm:pt modelId="{4C34DF20-424C-408C-8C97-E8ED0C9975AC}" type="parTrans" cxnId="{6CD286F9-9598-4AD1-BB60-AFBF7657B157}">
      <dgm:prSet/>
      <dgm:spPr/>
      <dgm:t>
        <a:bodyPr/>
        <a:lstStyle/>
        <a:p>
          <a:endParaRPr lang="en-US" sz="1600"/>
        </a:p>
      </dgm:t>
    </dgm:pt>
    <dgm:pt modelId="{B4FB71CB-3C9D-4DA3-923F-214C499CFCF8}">
      <dgm:prSet phldrT="[Text]" custT="1"/>
      <dgm:spPr>
        <a:solidFill>
          <a:schemeClr val="accent1">
            <a:lumMod val="75000"/>
          </a:schemeClr>
        </a:solidFill>
      </dgm:spPr>
      <dgm:t>
        <a:bodyPr/>
        <a:lstStyle/>
        <a:p>
          <a:r>
            <a:rPr lang="en-US" sz="1600" dirty="0"/>
            <a:t>Apps</a:t>
          </a:r>
        </a:p>
      </dgm:t>
    </dgm:pt>
    <dgm:pt modelId="{CF1B43CB-E026-4E01-8FAF-B4DEB50F282B}" type="parTrans" cxnId="{33722735-287E-438D-A03B-CCD4A2E1E43C}">
      <dgm:prSet/>
      <dgm:spPr/>
      <dgm:t>
        <a:bodyPr/>
        <a:lstStyle/>
        <a:p>
          <a:endParaRPr lang="en-US"/>
        </a:p>
      </dgm:t>
    </dgm:pt>
    <dgm:pt modelId="{95889451-13F5-483E-BF4F-A660A4A7AE14}" type="sibTrans" cxnId="{33722735-287E-438D-A03B-CCD4A2E1E43C}">
      <dgm:prSet/>
      <dgm:spPr/>
      <dgm:t>
        <a:bodyPr/>
        <a:lstStyle/>
        <a:p>
          <a:endParaRPr lang="en-US"/>
        </a:p>
      </dgm:t>
    </dgm:pt>
    <dgm:pt modelId="{3AB14E97-33BC-4439-BBA3-D09E2E685C99}" type="pres">
      <dgm:prSet presAssocID="{BDAD408E-BCA2-487D-B0CE-4577A11117B1}" presName="Name0" presStyleCnt="0">
        <dgm:presLayoutVars>
          <dgm:dir/>
          <dgm:resizeHandles val="exact"/>
        </dgm:presLayoutVars>
      </dgm:prSet>
      <dgm:spPr/>
    </dgm:pt>
    <dgm:pt modelId="{6E8599E2-6349-4DA5-9E5B-5973F7D07F10}" type="pres">
      <dgm:prSet presAssocID="{40EF7148-71E7-4AE3-966E-D11565BC6D72}" presName="parTxOnly" presStyleLbl="node1" presStyleIdx="0" presStyleCnt="7">
        <dgm:presLayoutVars>
          <dgm:bulletEnabled val="1"/>
        </dgm:presLayoutVars>
      </dgm:prSet>
      <dgm:spPr/>
    </dgm:pt>
    <dgm:pt modelId="{045D6125-1457-4C9A-8D3D-060C89920DBE}" type="pres">
      <dgm:prSet presAssocID="{22359716-4241-4764-884C-2AAA439A3174}" presName="parSpace" presStyleCnt="0"/>
      <dgm:spPr/>
    </dgm:pt>
    <dgm:pt modelId="{759CB2EB-D1DD-4FDB-96D7-278B0FD1390C}" type="pres">
      <dgm:prSet presAssocID="{C336D112-3EDF-4320-9307-376CEF4496A2}" presName="parTxOnly" presStyleLbl="node1" presStyleIdx="1" presStyleCnt="7">
        <dgm:presLayoutVars>
          <dgm:bulletEnabled val="1"/>
        </dgm:presLayoutVars>
      </dgm:prSet>
      <dgm:spPr/>
    </dgm:pt>
    <dgm:pt modelId="{320D6B05-FEEB-4391-A630-EFC5DBA3D59E}" type="pres">
      <dgm:prSet presAssocID="{686B4529-ED2B-4C93-9963-0E0F245F8CD9}" presName="parSpace" presStyleCnt="0"/>
      <dgm:spPr/>
    </dgm:pt>
    <dgm:pt modelId="{85CC1329-634E-4993-AA03-1B0BEF793F1C}" type="pres">
      <dgm:prSet presAssocID="{E115BBD1-1686-4231-8C8D-C4B05C696E44}" presName="parTxOnly" presStyleLbl="node1" presStyleIdx="2" presStyleCnt="7">
        <dgm:presLayoutVars>
          <dgm:bulletEnabled val="1"/>
        </dgm:presLayoutVars>
      </dgm:prSet>
      <dgm:spPr/>
    </dgm:pt>
    <dgm:pt modelId="{2A19FD92-8F44-4B6C-9003-924B6AAABA75}" type="pres">
      <dgm:prSet presAssocID="{70B58B90-5703-4554-A50D-68BDDFB6D7C9}" presName="parSpace" presStyleCnt="0"/>
      <dgm:spPr/>
    </dgm:pt>
    <dgm:pt modelId="{1DCD4DF2-C1ED-451C-A550-4477A1E21FF4}" type="pres">
      <dgm:prSet presAssocID="{1B948BCE-BEF2-4830-A475-559145126D2F}" presName="parTxOnly" presStyleLbl="node1" presStyleIdx="3" presStyleCnt="7">
        <dgm:presLayoutVars>
          <dgm:bulletEnabled val="1"/>
        </dgm:presLayoutVars>
      </dgm:prSet>
      <dgm:spPr/>
    </dgm:pt>
    <dgm:pt modelId="{4C784A04-B9D2-4E61-B533-0211A34CA4E6}" type="pres">
      <dgm:prSet presAssocID="{37DD23DF-B91D-407E-9E9A-1713B85BDBBF}" presName="parSpace" presStyleCnt="0"/>
      <dgm:spPr/>
    </dgm:pt>
    <dgm:pt modelId="{CEFD18D2-2511-44A4-B4C2-E781BC2F0830}" type="pres">
      <dgm:prSet presAssocID="{0079A3C3-7D13-4860-901E-AFF2D2BF2103}" presName="parTxOnly" presStyleLbl="node1" presStyleIdx="4" presStyleCnt="7">
        <dgm:presLayoutVars>
          <dgm:bulletEnabled val="1"/>
        </dgm:presLayoutVars>
      </dgm:prSet>
      <dgm:spPr/>
    </dgm:pt>
    <dgm:pt modelId="{92B575B2-4BA1-453A-B5F7-D054D524A392}" type="pres">
      <dgm:prSet presAssocID="{BBDFF499-2809-4F3D-9237-B99374F8456F}" presName="parSpace" presStyleCnt="0"/>
      <dgm:spPr/>
    </dgm:pt>
    <dgm:pt modelId="{EACC97F0-C145-4B92-B692-B19498500F34}" type="pres">
      <dgm:prSet presAssocID="{3CD4F5FD-E1B2-40FB-8C32-F73BC62ABC12}" presName="parTxOnly" presStyleLbl="node1" presStyleIdx="5" presStyleCnt="7">
        <dgm:presLayoutVars>
          <dgm:bulletEnabled val="1"/>
        </dgm:presLayoutVars>
      </dgm:prSet>
      <dgm:spPr/>
    </dgm:pt>
    <dgm:pt modelId="{F475505B-5B46-4EA8-AEAA-9B78ECD0FB8F}" type="pres">
      <dgm:prSet presAssocID="{9349FFEA-A46F-496A-B386-14136B63B62F}" presName="parSpace" presStyleCnt="0"/>
      <dgm:spPr/>
    </dgm:pt>
    <dgm:pt modelId="{94118004-6541-48AB-B18F-B424D08246CF}" type="pres">
      <dgm:prSet presAssocID="{B4FB71CB-3C9D-4DA3-923F-214C499CFCF8}" presName="parTxOnly" presStyleLbl="node1" presStyleIdx="6" presStyleCnt="7">
        <dgm:presLayoutVars>
          <dgm:bulletEnabled val="1"/>
        </dgm:presLayoutVars>
      </dgm:prSet>
      <dgm:spPr/>
    </dgm:pt>
  </dgm:ptLst>
  <dgm:cxnLst>
    <dgm:cxn modelId="{6CD286F9-9598-4AD1-BB60-AFBF7657B157}" srcId="{BDAD408E-BCA2-487D-B0CE-4577A11117B1}" destId="{C336D112-3EDF-4320-9307-376CEF4496A2}" srcOrd="1" destOrd="0" parTransId="{4C34DF20-424C-408C-8C97-E8ED0C9975AC}" sibTransId="{686B4529-ED2B-4C93-9963-0E0F245F8CD9}"/>
    <dgm:cxn modelId="{35AE1823-E2B6-4B64-B3A0-F013417FE39F}" srcId="{BDAD408E-BCA2-487D-B0CE-4577A11117B1}" destId="{0079A3C3-7D13-4860-901E-AFF2D2BF2103}" srcOrd="4" destOrd="0" parTransId="{B4344004-72ED-4AFF-BD20-7D4A6AE0AE05}" sibTransId="{BBDFF499-2809-4F3D-9237-B99374F8456F}"/>
    <dgm:cxn modelId="{EE381357-8B8B-41F6-9C97-FAE23432AB30}" type="presOf" srcId="{C336D112-3EDF-4320-9307-376CEF4496A2}" destId="{759CB2EB-D1DD-4FDB-96D7-278B0FD1390C}" srcOrd="0" destOrd="0" presId="urn:microsoft.com/office/officeart/2005/8/layout/hChevron3"/>
    <dgm:cxn modelId="{E2178F74-94FF-43E4-BC40-8826B44110D6}" srcId="{BDAD408E-BCA2-487D-B0CE-4577A11117B1}" destId="{1B948BCE-BEF2-4830-A475-559145126D2F}" srcOrd="3" destOrd="0" parTransId="{F58E8265-A1AF-4E13-AED8-9BFFC7373C67}" sibTransId="{37DD23DF-B91D-407E-9E9A-1713B85BDBBF}"/>
    <dgm:cxn modelId="{1BB2727F-ED7C-4D10-805C-76FEA770BB5E}" type="presOf" srcId="{E115BBD1-1686-4231-8C8D-C4B05C696E44}" destId="{85CC1329-634E-4993-AA03-1B0BEF793F1C}" srcOrd="0" destOrd="0" presId="urn:microsoft.com/office/officeart/2005/8/layout/hChevron3"/>
    <dgm:cxn modelId="{48EF331F-4990-4C13-806D-779F49403730}" type="presOf" srcId="{0079A3C3-7D13-4860-901E-AFF2D2BF2103}" destId="{CEFD18D2-2511-44A4-B4C2-E781BC2F0830}" srcOrd="0" destOrd="0" presId="urn:microsoft.com/office/officeart/2005/8/layout/hChevron3"/>
    <dgm:cxn modelId="{1A4E893C-6327-40BE-BF56-904CE4FC0E09}" srcId="{BDAD408E-BCA2-487D-B0CE-4577A11117B1}" destId="{E115BBD1-1686-4231-8C8D-C4B05C696E44}" srcOrd="2" destOrd="0" parTransId="{351F6D95-873F-43A8-AD23-4BBA9F7BE519}" sibTransId="{70B58B90-5703-4554-A50D-68BDDFB6D7C9}"/>
    <dgm:cxn modelId="{33722735-287E-438D-A03B-CCD4A2E1E43C}" srcId="{BDAD408E-BCA2-487D-B0CE-4577A11117B1}" destId="{B4FB71CB-3C9D-4DA3-923F-214C499CFCF8}" srcOrd="6" destOrd="0" parTransId="{CF1B43CB-E026-4E01-8FAF-B4DEB50F282B}" sibTransId="{95889451-13F5-483E-BF4F-A660A4A7AE14}"/>
    <dgm:cxn modelId="{CA560769-5768-45C8-8B05-B3C440770F3D}" srcId="{BDAD408E-BCA2-487D-B0CE-4577A11117B1}" destId="{40EF7148-71E7-4AE3-966E-D11565BC6D72}" srcOrd="0" destOrd="0" parTransId="{B8211563-36B2-48F8-95BA-0059F1511F15}" sibTransId="{22359716-4241-4764-884C-2AAA439A3174}"/>
    <dgm:cxn modelId="{DD4C1BD1-AA57-4BA5-9518-3CD98F8682B5}" type="presOf" srcId="{1B948BCE-BEF2-4830-A475-559145126D2F}" destId="{1DCD4DF2-C1ED-451C-A550-4477A1E21FF4}" srcOrd="0" destOrd="0" presId="urn:microsoft.com/office/officeart/2005/8/layout/hChevron3"/>
    <dgm:cxn modelId="{D009CF2F-292D-4B12-B0D5-216AEBE43D99}" type="presOf" srcId="{BDAD408E-BCA2-487D-B0CE-4577A11117B1}" destId="{3AB14E97-33BC-4439-BBA3-D09E2E685C99}" srcOrd="0" destOrd="0" presId="urn:microsoft.com/office/officeart/2005/8/layout/hChevron3"/>
    <dgm:cxn modelId="{DD5C6453-1142-4413-BF7E-CA66456B292A}" type="presOf" srcId="{3CD4F5FD-E1B2-40FB-8C32-F73BC62ABC12}" destId="{EACC97F0-C145-4B92-B692-B19498500F34}" srcOrd="0" destOrd="0" presId="urn:microsoft.com/office/officeart/2005/8/layout/hChevron3"/>
    <dgm:cxn modelId="{23B8D6B0-79F5-4209-8865-B73C68F8A415}" srcId="{BDAD408E-BCA2-487D-B0CE-4577A11117B1}" destId="{3CD4F5FD-E1B2-40FB-8C32-F73BC62ABC12}" srcOrd="5" destOrd="0" parTransId="{43C5AEBC-997B-4EAF-9064-5A8795EB1BD4}" sibTransId="{9349FFEA-A46F-496A-B386-14136B63B62F}"/>
    <dgm:cxn modelId="{150DD235-D5B8-4340-B041-0D3A97EFAB46}" type="presOf" srcId="{B4FB71CB-3C9D-4DA3-923F-214C499CFCF8}" destId="{94118004-6541-48AB-B18F-B424D08246CF}" srcOrd="0" destOrd="0" presId="urn:microsoft.com/office/officeart/2005/8/layout/hChevron3"/>
    <dgm:cxn modelId="{80914413-0FAE-4DED-8EE3-3F3B848491EA}" type="presOf" srcId="{40EF7148-71E7-4AE3-966E-D11565BC6D72}" destId="{6E8599E2-6349-4DA5-9E5B-5973F7D07F10}" srcOrd="0" destOrd="0" presId="urn:microsoft.com/office/officeart/2005/8/layout/hChevron3"/>
    <dgm:cxn modelId="{2E73375A-B56C-499D-9696-375E5E27CC90}" type="presParOf" srcId="{3AB14E97-33BC-4439-BBA3-D09E2E685C99}" destId="{6E8599E2-6349-4DA5-9E5B-5973F7D07F10}" srcOrd="0" destOrd="0" presId="urn:microsoft.com/office/officeart/2005/8/layout/hChevron3"/>
    <dgm:cxn modelId="{FED2870D-16F5-4CB6-95B9-66B34DD700E5}" type="presParOf" srcId="{3AB14E97-33BC-4439-BBA3-D09E2E685C99}" destId="{045D6125-1457-4C9A-8D3D-060C89920DBE}" srcOrd="1" destOrd="0" presId="urn:microsoft.com/office/officeart/2005/8/layout/hChevron3"/>
    <dgm:cxn modelId="{2F483A19-C004-4C1D-8CCA-C81694D4A52C}" type="presParOf" srcId="{3AB14E97-33BC-4439-BBA3-D09E2E685C99}" destId="{759CB2EB-D1DD-4FDB-96D7-278B0FD1390C}" srcOrd="2" destOrd="0" presId="urn:microsoft.com/office/officeart/2005/8/layout/hChevron3"/>
    <dgm:cxn modelId="{F1EA070C-BBB3-4588-BA8E-03D440BE6D7F}" type="presParOf" srcId="{3AB14E97-33BC-4439-BBA3-D09E2E685C99}" destId="{320D6B05-FEEB-4391-A630-EFC5DBA3D59E}" srcOrd="3" destOrd="0" presId="urn:microsoft.com/office/officeart/2005/8/layout/hChevron3"/>
    <dgm:cxn modelId="{759215F9-38C6-4AE6-BDC8-CA98AB83DC04}" type="presParOf" srcId="{3AB14E97-33BC-4439-BBA3-D09E2E685C99}" destId="{85CC1329-634E-4993-AA03-1B0BEF793F1C}" srcOrd="4" destOrd="0" presId="urn:microsoft.com/office/officeart/2005/8/layout/hChevron3"/>
    <dgm:cxn modelId="{7AB61AFC-E682-4D1B-B8F5-81C9173E92DC}" type="presParOf" srcId="{3AB14E97-33BC-4439-BBA3-D09E2E685C99}" destId="{2A19FD92-8F44-4B6C-9003-924B6AAABA75}" srcOrd="5" destOrd="0" presId="urn:microsoft.com/office/officeart/2005/8/layout/hChevron3"/>
    <dgm:cxn modelId="{C917EB57-799D-493C-8DF5-3E7D3FBE603C}" type="presParOf" srcId="{3AB14E97-33BC-4439-BBA3-D09E2E685C99}" destId="{1DCD4DF2-C1ED-451C-A550-4477A1E21FF4}" srcOrd="6" destOrd="0" presId="urn:microsoft.com/office/officeart/2005/8/layout/hChevron3"/>
    <dgm:cxn modelId="{CC03B43F-75B6-4F89-90E1-20D780F2CD53}" type="presParOf" srcId="{3AB14E97-33BC-4439-BBA3-D09E2E685C99}" destId="{4C784A04-B9D2-4E61-B533-0211A34CA4E6}" srcOrd="7" destOrd="0" presId="urn:microsoft.com/office/officeart/2005/8/layout/hChevron3"/>
    <dgm:cxn modelId="{87EAB2A4-2182-4006-8A74-D6258BB4D086}" type="presParOf" srcId="{3AB14E97-33BC-4439-BBA3-D09E2E685C99}" destId="{CEFD18D2-2511-44A4-B4C2-E781BC2F0830}" srcOrd="8" destOrd="0" presId="urn:microsoft.com/office/officeart/2005/8/layout/hChevron3"/>
    <dgm:cxn modelId="{42A7779F-9209-46ED-B771-486B75CB3AFF}" type="presParOf" srcId="{3AB14E97-33BC-4439-BBA3-D09E2E685C99}" destId="{92B575B2-4BA1-453A-B5F7-D054D524A392}" srcOrd="9" destOrd="0" presId="urn:microsoft.com/office/officeart/2005/8/layout/hChevron3"/>
    <dgm:cxn modelId="{AC84D167-0D84-4356-B0FF-6B78DF0CBCF6}" type="presParOf" srcId="{3AB14E97-33BC-4439-BBA3-D09E2E685C99}" destId="{EACC97F0-C145-4B92-B692-B19498500F34}" srcOrd="10" destOrd="0" presId="urn:microsoft.com/office/officeart/2005/8/layout/hChevron3"/>
    <dgm:cxn modelId="{6C0DD2C2-8FE3-428A-962B-F8BAA7CFD1E4}" type="presParOf" srcId="{3AB14E97-33BC-4439-BBA3-D09E2E685C99}" destId="{F475505B-5B46-4EA8-AEAA-9B78ECD0FB8F}" srcOrd="11" destOrd="0" presId="urn:microsoft.com/office/officeart/2005/8/layout/hChevron3"/>
    <dgm:cxn modelId="{AB8D23CE-B391-499B-A7D3-03D1D0907E64}" type="presParOf" srcId="{3AB14E97-33BC-4439-BBA3-D09E2E685C99}" destId="{94118004-6541-48AB-B18F-B424D08246CF}"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5132F-1FFA-4FFC-B369-9462C2332BF0}">
      <dsp:nvSpPr>
        <dsp:cNvPr id="0" name=""/>
        <dsp:cNvSpPr/>
      </dsp:nvSpPr>
      <dsp:spPr>
        <a:xfrm>
          <a:off x="5083" y="133969"/>
          <a:ext cx="1891030" cy="75641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Generation </a:t>
          </a:r>
          <a:r>
            <a:rPr lang="en-US" sz="1400" kern="1200">
              <a:solidFill>
                <a:schemeClr val="tx1"/>
              </a:solidFill>
            </a:rPr>
            <a:t>&amp; Feedbacks</a:t>
          </a:r>
          <a:endParaRPr lang="en-US" sz="1400" kern="1200" dirty="0">
            <a:solidFill>
              <a:schemeClr val="tx1"/>
            </a:solidFill>
          </a:endParaRPr>
        </a:p>
      </dsp:txBody>
      <dsp:txXfrm>
        <a:off x="375808" y="131355"/>
        <a:ext cx="1112472" cy="741647"/>
      </dsp:txXfrm>
    </dsp:sp>
    <dsp:sp modelId="{7065F349-04B0-4718-91F4-D2DE12BE9B23}">
      <dsp:nvSpPr>
        <dsp:cNvPr id="0" name=""/>
        <dsp:cNvSpPr/>
      </dsp:nvSpPr>
      <dsp:spPr>
        <a:xfrm>
          <a:off x="1707010" y="133969"/>
          <a:ext cx="1891030" cy="756412"/>
        </a:xfrm>
        <a:prstGeom prst="chevron">
          <a:avLst/>
        </a:prstGeom>
        <a:solidFill>
          <a:schemeClr val="accent4">
            <a:hueOff val="2079139"/>
            <a:satOff val="-9594"/>
            <a:lumOff val="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Collection &amp; Commands</a:t>
          </a:r>
        </a:p>
      </dsp:txBody>
      <dsp:txXfrm>
        <a:off x="2044515" y="131355"/>
        <a:ext cx="1112472" cy="741647"/>
      </dsp:txXfrm>
    </dsp:sp>
    <dsp:sp modelId="{6B01856C-0BCD-48E5-8B42-53C3F027DF64}">
      <dsp:nvSpPr>
        <dsp:cNvPr id="0" name=""/>
        <dsp:cNvSpPr/>
      </dsp:nvSpPr>
      <dsp:spPr>
        <a:xfrm>
          <a:off x="3408937" y="133969"/>
          <a:ext cx="1891030" cy="756412"/>
        </a:xfrm>
        <a:prstGeom prst="chevron">
          <a:avLst/>
        </a:prstGeom>
        <a:solidFill>
          <a:schemeClr val="accent4">
            <a:hueOff val="4158277"/>
            <a:satOff val="-19187"/>
            <a:lumOff val="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Ingress</a:t>
          </a:r>
        </a:p>
      </dsp:txBody>
      <dsp:txXfrm>
        <a:off x="3713223" y="131355"/>
        <a:ext cx="1112472" cy="741647"/>
      </dsp:txXfrm>
    </dsp:sp>
    <dsp:sp modelId="{F4DFA6D0-49A7-43E5-BA6F-1641B932CB7E}">
      <dsp:nvSpPr>
        <dsp:cNvPr id="0" name=""/>
        <dsp:cNvSpPr/>
      </dsp:nvSpPr>
      <dsp:spPr>
        <a:xfrm>
          <a:off x="5110864" y="133969"/>
          <a:ext cx="1891030" cy="756412"/>
        </a:xfrm>
        <a:prstGeom prst="chevron">
          <a:avLst/>
        </a:prstGeom>
        <a:solidFill>
          <a:schemeClr val="accent4">
            <a:hueOff val="6237415"/>
            <a:satOff val="-28781"/>
            <a:lumOff val="1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Transformation and analysis</a:t>
          </a:r>
        </a:p>
      </dsp:txBody>
      <dsp:txXfrm>
        <a:off x="5381930" y="131355"/>
        <a:ext cx="1112472" cy="741647"/>
      </dsp:txXfrm>
    </dsp:sp>
    <dsp:sp modelId="{1BEC1085-8010-4B4E-845B-1E4C324E50BE}">
      <dsp:nvSpPr>
        <dsp:cNvPr id="0" name=""/>
        <dsp:cNvSpPr/>
      </dsp:nvSpPr>
      <dsp:spPr>
        <a:xfrm>
          <a:off x="6812791" y="133969"/>
          <a:ext cx="1891030" cy="756412"/>
        </a:xfrm>
        <a:prstGeom prst="chevron">
          <a:avLst/>
        </a:prstGeom>
        <a:solidFill>
          <a:schemeClr val="accent4">
            <a:hueOff val="8316554"/>
            <a:satOff val="-3837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Storage</a:t>
          </a:r>
        </a:p>
      </dsp:txBody>
      <dsp:txXfrm>
        <a:off x="7050637" y="131355"/>
        <a:ext cx="1112472" cy="741647"/>
      </dsp:txXfrm>
    </dsp:sp>
    <dsp:sp modelId="{DC3AB8B9-3309-4E08-8103-F9C4299791B8}">
      <dsp:nvSpPr>
        <dsp:cNvPr id="0" name=""/>
        <dsp:cNvSpPr/>
      </dsp:nvSpPr>
      <dsp:spPr>
        <a:xfrm>
          <a:off x="8514718" y="133969"/>
          <a:ext cx="1891030" cy="756412"/>
        </a:xfrm>
        <a:prstGeom prst="chevron">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Presentation and actions</a:t>
          </a:r>
        </a:p>
      </dsp:txBody>
      <dsp:txXfrm>
        <a:off x="8719345" y="131355"/>
        <a:ext cx="1112472" cy="7416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599E2-6349-4DA5-9E5B-5973F7D07F10}">
      <dsp:nvSpPr>
        <dsp:cNvPr id="0" name=""/>
        <dsp:cNvSpPr/>
      </dsp:nvSpPr>
      <dsp:spPr>
        <a:xfrm>
          <a:off x="1709" y="161937"/>
          <a:ext cx="2012025" cy="804810"/>
        </a:xfrm>
        <a:prstGeom prst="homePlate">
          <a:avLst/>
        </a:prstGeom>
        <a:solidFill>
          <a:schemeClr val="accent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Native UEFI</a:t>
          </a:r>
        </a:p>
      </dsp:txBody>
      <dsp:txXfrm>
        <a:off x="1709" y="161937"/>
        <a:ext cx="1810823" cy="804810"/>
      </dsp:txXfrm>
    </dsp:sp>
    <dsp:sp modelId="{759CB2EB-D1DD-4FDB-96D7-278B0FD1390C}">
      <dsp:nvSpPr>
        <dsp:cNvPr id="0" name=""/>
        <dsp:cNvSpPr/>
      </dsp:nvSpPr>
      <dsp:spPr>
        <a:xfrm>
          <a:off x="1611330" y="161937"/>
          <a:ext cx="2012025" cy="804810"/>
        </a:xfrm>
        <a:prstGeom prst="chevron">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Verified OS Loader</a:t>
          </a:r>
        </a:p>
      </dsp:txBody>
      <dsp:txXfrm>
        <a:off x="2013735" y="161937"/>
        <a:ext cx="1207215" cy="804810"/>
      </dsp:txXfrm>
    </dsp:sp>
    <dsp:sp modelId="{85CC1329-634E-4993-AA03-1B0BEF793F1C}">
      <dsp:nvSpPr>
        <dsp:cNvPr id="0" name=""/>
        <dsp:cNvSpPr/>
      </dsp:nvSpPr>
      <dsp:spPr>
        <a:xfrm>
          <a:off x="3220950" y="161937"/>
          <a:ext cx="2012025" cy="804810"/>
        </a:xfrm>
        <a:prstGeom prst="chevron">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Kernel Drivers</a:t>
          </a:r>
        </a:p>
      </dsp:txBody>
      <dsp:txXfrm>
        <a:off x="3623355" y="161937"/>
        <a:ext cx="1207215" cy="804810"/>
      </dsp:txXfrm>
    </dsp:sp>
    <dsp:sp modelId="{1DCD4DF2-C1ED-451C-A550-4477A1E21FF4}">
      <dsp:nvSpPr>
        <dsp:cNvPr id="0" name=""/>
        <dsp:cNvSpPr/>
      </dsp:nvSpPr>
      <dsp:spPr>
        <a:xfrm>
          <a:off x="4830571" y="161937"/>
          <a:ext cx="2012025" cy="804810"/>
        </a:xfrm>
        <a:prstGeom prst="chevron">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System Drivers</a:t>
          </a:r>
        </a:p>
      </dsp:txBody>
      <dsp:txXfrm>
        <a:off x="5232976" y="161937"/>
        <a:ext cx="1207215" cy="804810"/>
      </dsp:txXfrm>
    </dsp:sp>
    <dsp:sp modelId="{CEFD18D2-2511-44A4-B4C2-E781BC2F0830}">
      <dsp:nvSpPr>
        <dsp:cNvPr id="0" name=""/>
        <dsp:cNvSpPr/>
      </dsp:nvSpPr>
      <dsp:spPr>
        <a:xfrm>
          <a:off x="6440191" y="161937"/>
          <a:ext cx="2012025" cy="804810"/>
        </a:xfrm>
        <a:prstGeom prst="chevron">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3</a:t>
          </a:r>
          <a:r>
            <a:rPr lang="en-US" sz="1600" kern="1200" baseline="30000" dirty="0"/>
            <a:t>rd</a:t>
          </a:r>
          <a:r>
            <a:rPr lang="en-US" sz="1600" kern="1200" dirty="0"/>
            <a:t> Party Drivers</a:t>
          </a:r>
        </a:p>
      </dsp:txBody>
      <dsp:txXfrm>
        <a:off x="6842596" y="161937"/>
        <a:ext cx="1207215" cy="804810"/>
      </dsp:txXfrm>
    </dsp:sp>
    <dsp:sp modelId="{EACC97F0-C145-4B92-B692-B19498500F34}">
      <dsp:nvSpPr>
        <dsp:cNvPr id="0" name=""/>
        <dsp:cNvSpPr/>
      </dsp:nvSpPr>
      <dsp:spPr>
        <a:xfrm>
          <a:off x="8049812" y="161937"/>
          <a:ext cx="2012025" cy="804810"/>
        </a:xfrm>
        <a:prstGeom prst="chevron">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User Login</a:t>
          </a:r>
        </a:p>
      </dsp:txBody>
      <dsp:txXfrm>
        <a:off x="8452217" y="161937"/>
        <a:ext cx="1207215" cy="804810"/>
      </dsp:txXfrm>
    </dsp:sp>
    <dsp:sp modelId="{94118004-6541-48AB-B18F-B424D08246CF}">
      <dsp:nvSpPr>
        <dsp:cNvPr id="0" name=""/>
        <dsp:cNvSpPr/>
      </dsp:nvSpPr>
      <dsp:spPr>
        <a:xfrm>
          <a:off x="9659432" y="161937"/>
          <a:ext cx="2012025" cy="804810"/>
        </a:xfrm>
        <a:prstGeom prst="chevron">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Apps</a:t>
          </a:r>
        </a:p>
      </dsp:txBody>
      <dsp:txXfrm>
        <a:off x="10061837" y="161937"/>
        <a:ext cx="1207215" cy="80481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4/8/2016 11:55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4/8/2016 11:55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4/8/2016 11:55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5280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4/8/2016 11:55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7099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4/8/2016 11:55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6183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4/8/2016 11:55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2878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5801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5801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EAECD-809C-4D5D-8ACF-DC091A12B3E9}" type="datetime1">
              <a:rPr kumimoji="0" lang="en-US" sz="1800" b="0" i="0" u="none" strike="noStrike" kern="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4/8/2016</a:t>
            </a:fld>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59763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571500" marR="0" lvl="0" indent="0" algn="l" defTabSz="95801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5801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CEAECD-809C-4D5D-8ACF-DC091A12B3E9}" type="datetime1">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13393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59325" rtl="0" eaLnBrk="1" fontAlgn="auto" latinLnBrk="0" hangingPunct="1">
              <a:lnSpc>
                <a:spcPct val="90000"/>
              </a:lnSpc>
              <a:spcBef>
                <a:spcPts val="0"/>
              </a:spcBef>
              <a:spcAft>
                <a:spcPts val="35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5801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5801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EAECD-809C-4D5D-8ACF-DC091A12B3E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4/8/2016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0233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4/8/2016 11:55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6708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4/8/2016 11:55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9761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4/8/2016 11:55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080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4/8/2016 11:55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8601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4/8/2016 11:55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8287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4/9/2016 12:15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6307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4/8/2016 11:55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92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40716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580925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705345">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16880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4/8/2016 11:55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458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1472813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8" y="1058862"/>
            <a:ext cx="11887200" cy="572464"/>
          </a:xfrm>
        </p:spPr>
        <p:txBody>
          <a:bodyPr/>
          <a:lstStyle>
            <a:lvl1pPr marL="0" indent="0">
              <a:buNone/>
              <a:defRPr sz="28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25750854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29646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66210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733893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062495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73749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83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7040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1266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91411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38441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12714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1572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09601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094453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71658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153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2141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529015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88725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405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7322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984563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53230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79074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t>4/9/2016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045749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12436475" cy="2670273"/>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96">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4576279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Left black">
    <p:bg>
      <p:bgRef idx="1001">
        <a:schemeClr val="bg2"/>
      </p:bgRef>
    </p:bg>
    <p:spTree>
      <p:nvGrpSpPr>
        <p:cNvPr id="1" name=""/>
        <p:cNvGrpSpPr/>
        <p:nvPr/>
      </p:nvGrpSpPr>
      <p:grpSpPr>
        <a:xfrm>
          <a:off x="0" y="0"/>
          <a:ext cx="0" cy="0"/>
          <a:chOff x="0" y="0"/>
          <a:chExt cx="0" cy="0"/>
        </a:xfrm>
      </p:grpSpPr>
      <p:sp>
        <p:nvSpPr>
          <p:cNvPr id="9" name="Rectangle 8"/>
          <p:cNvSpPr/>
          <p:nvPr userDrawn="1"/>
        </p:nvSpPr>
        <p:spPr>
          <a:xfrm>
            <a:off x="0" y="0"/>
            <a:ext cx="5153364" cy="6994525"/>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279781" tIns="186521" rIns="466302" rtlCol="0" anchor="t"/>
          <a:lstStyle/>
          <a:p>
            <a:endParaRPr lang="en-US" sz="2652" dirty="0">
              <a:solidFill>
                <a:srgbClr val="EDC30D"/>
              </a:solidFill>
              <a:latin typeface="Segoe UI Light" panose="020B0502040204020203" pitchFamily="34" charset="0"/>
              <a:cs typeface="Segoe UI Light" panose="020B0502040204020203" pitchFamily="34" charset="0"/>
            </a:endParaRPr>
          </a:p>
        </p:txBody>
      </p:sp>
      <p:sp>
        <p:nvSpPr>
          <p:cNvPr id="11" name="Text Placeholder 10"/>
          <p:cNvSpPr>
            <a:spLocks noGrp="1"/>
          </p:cNvSpPr>
          <p:nvPr>
            <p:ph type="body" sz="quarter" idx="10"/>
          </p:nvPr>
        </p:nvSpPr>
        <p:spPr>
          <a:xfrm>
            <a:off x="364052" y="2652407"/>
            <a:ext cx="4407180" cy="3861015"/>
          </a:xfrm>
        </p:spPr>
        <p:txBody>
          <a:bodyPr anchor="b">
            <a:noAutofit/>
          </a:bodyPr>
          <a:lstStyle>
            <a:lvl1pPr>
              <a:defRPr sz="2040">
                <a:solidFill>
                  <a:schemeClr val="accent1"/>
                </a:solidFill>
                <a:latin typeface="+mj-lt"/>
              </a:defRPr>
            </a:lvl1pPr>
            <a:lvl2pPr>
              <a:defRPr sz="1836">
                <a:solidFill>
                  <a:schemeClr val="accent1"/>
                </a:solidFill>
                <a:latin typeface="+mj-lt"/>
              </a:defRPr>
            </a:lvl2pPr>
            <a:lvl3pPr>
              <a:defRPr sz="1632">
                <a:solidFill>
                  <a:schemeClr val="accent1"/>
                </a:solidFill>
                <a:latin typeface="+mj-lt"/>
              </a:defRPr>
            </a:lvl3pPr>
            <a:lvl4pPr>
              <a:defRPr sz="1428">
                <a:solidFill>
                  <a:schemeClr val="accent1"/>
                </a:solidFill>
                <a:latin typeface="+mj-lt"/>
              </a:defRPr>
            </a:lvl4pPr>
            <a:lvl5pPr>
              <a:defRPr sz="1428">
                <a:solidFill>
                  <a:schemeClr val="accent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p:nvPr>
        </p:nvSpPr>
        <p:spPr>
          <a:xfrm>
            <a:off x="371913" y="604431"/>
            <a:ext cx="4737036" cy="1201867"/>
          </a:xfrm>
        </p:spPr>
        <p:txBody>
          <a:bodyPr anchor="t" anchorCtr="0">
            <a:spAutoFit/>
          </a:bodyPr>
          <a:lstStyle>
            <a:lvl1pPr>
              <a:defRPr sz="3672">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978277566"/>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21EFD8-0A7B-44AE-BC7B-4868FDA83592}" type="datetimeFigureOut">
              <a:rPr lang="en-US" smtClean="0"/>
              <a:t>4/9/2016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25442568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29E7E5D1-5AA8-451D-910B-93B89667D83F}" type="datetimeFigureOut">
              <a:rPr lang="en-US" smtClean="0"/>
              <a:t>4/9/2016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14844448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E7E5D1-5AA8-451D-910B-93B89667D83F}" type="datetimeFigureOut">
              <a:rPr lang="en-US" smtClean="0"/>
              <a:t>4/9/2016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15143211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E7E5D1-5AA8-451D-910B-93B89667D83F}" type="datetimeFigureOut">
              <a:rPr lang="en-US" smtClean="0"/>
              <a:t>4/9/2016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37718943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E7E5D1-5AA8-451D-910B-93B89667D83F}" type="datetimeFigureOut">
              <a:rPr lang="en-US" smtClean="0"/>
              <a:t>4/9/2016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32722070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E7E5D1-5AA8-451D-910B-93B89667D83F}" type="datetimeFigureOut">
              <a:rPr lang="en-US" smtClean="0"/>
              <a:t>4/9/2016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39810047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E7E5D1-5AA8-451D-910B-93B89667D83F}" type="datetimeFigureOut">
              <a:rPr lang="en-US" smtClean="0"/>
              <a:t>4/9/2016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22754130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E7E5D1-5AA8-451D-910B-93B89667D83F}" type="datetimeFigureOut">
              <a:rPr lang="en-US" smtClean="0"/>
              <a:t>4/9/2016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1165361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29E7E5D1-5AA8-451D-910B-93B89667D83F}" type="datetimeFigureOut">
              <a:rPr lang="en-US" smtClean="0"/>
              <a:t>4/9/2016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41105472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29E7E5D1-5AA8-451D-910B-93B89667D83F}" type="datetimeFigureOut">
              <a:rPr lang="en-US" smtClean="0"/>
              <a:t>4/9/2016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24830171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E7E5D1-5AA8-451D-910B-93B89667D83F}" type="datetimeFigureOut">
              <a:rPr lang="en-US" smtClean="0"/>
              <a:t>4/9/2016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1016582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E7E5D1-5AA8-451D-910B-93B89667D83F}" type="datetimeFigureOut">
              <a:rPr lang="en-US" smtClean="0"/>
              <a:t>4/9/2016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3192423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theme" Target="../theme/theme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41" r:id="rId24"/>
    <p:sldLayoutId id="214748434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334721836"/>
      </p:ext>
    </p:extLst>
  </p:cSld>
  <p:clrMap bg1="lt1" tx1="dk1" bg2="lt2" tx2="dk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50" r:id="rId7"/>
    <p:sldLayoutId id="2147484351" r:id="rId8"/>
    <p:sldLayoutId id="2147484352" r:id="rId9"/>
    <p:sldLayoutId id="2147484353" r:id="rId10"/>
    <p:sldLayoutId id="2147484354" r:id="rId11"/>
    <p:sldLayoutId id="2147484355" r:id="rId12"/>
    <p:sldLayoutId id="2147484356" r:id="rId13"/>
    <p:sldLayoutId id="2147484357" r:id="rId14"/>
    <p:sldLayoutId id="2147484358" r:id="rId15"/>
    <p:sldLayoutId id="2147484359" r:id="rId16"/>
    <p:sldLayoutId id="2147484360" r:id="rId17"/>
    <p:sldLayoutId id="2147484361" r:id="rId18"/>
    <p:sldLayoutId id="2147484362" r:id="rId19"/>
    <p:sldLayoutId id="2147484363" r:id="rId20"/>
    <p:sldLayoutId id="2147484364" r:id="rId21"/>
    <p:sldLayoutId id="2147484365" r:id="rId22"/>
    <p:sldLayoutId id="2147484366" r:id="rId23"/>
    <p:sldLayoutId id="2147484367" r:id="rId24"/>
    <p:sldLayoutId id="2147484368" r:id="rId25"/>
    <p:sldLayoutId id="2147484369" r:id="rId26"/>
    <p:sldLayoutId id="21474843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29E7E5D1-5AA8-451D-910B-93B89667D83F}" type="datetimeFigureOut">
              <a:rPr lang="en-US" smtClean="0"/>
              <a:t>4/9/2016</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C7475C6-0D18-4138-858C-8831740E2E64}" type="slidenum">
              <a:rPr lang="en-US" smtClean="0"/>
              <a:t>‹#›</a:t>
            </a:fld>
            <a:endParaRPr lang="en-US"/>
          </a:p>
        </p:txBody>
      </p:sp>
    </p:spTree>
    <p:extLst>
      <p:ext uri="{BB962C8B-B14F-4D97-AF65-F5344CB8AC3E}">
        <p14:creationId xmlns:p14="http://schemas.microsoft.com/office/powerpoint/2010/main" val="1146415573"/>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1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1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6" Type="http://schemas.openxmlformats.org/officeDocument/2006/relationships/image" Target="../media/image28.png"/><Relationship Id="rId21" Type="http://schemas.openxmlformats.org/officeDocument/2006/relationships/image" Target="../media/image23.jpeg"/><Relationship Id="rId42" Type="http://schemas.openxmlformats.org/officeDocument/2006/relationships/image" Target="../media/image43.jpeg"/><Relationship Id="rId47" Type="http://schemas.openxmlformats.org/officeDocument/2006/relationships/image" Target="../media/image48.jpeg"/><Relationship Id="rId63" Type="http://schemas.openxmlformats.org/officeDocument/2006/relationships/image" Target="../media/image63.png"/><Relationship Id="rId68" Type="http://schemas.openxmlformats.org/officeDocument/2006/relationships/image" Target="../media/image68.jpeg"/><Relationship Id="rId84" Type="http://schemas.openxmlformats.org/officeDocument/2006/relationships/image" Target="../media/image83.png"/><Relationship Id="rId89" Type="http://schemas.openxmlformats.org/officeDocument/2006/relationships/image" Target="../media/image88.png"/><Relationship Id="rId2" Type="http://schemas.openxmlformats.org/officeDocument/2006/relationships/notesSlide" Target="../notesSlides/notesSlide1.xml"/><Relationship Id="rId16" Type="http://schemas.openxmlformats.org/officeDocument/2006/relationships/image" Target="../media/image18.png"/><Relationship Id="rId29" Type="http://schemas.openxmlformats.org/officeDocument/2006/relationships/image" Target="../media/image31.png"/><Relationship Id="rId107" Type="http://schemas.openxmlformats.org/officeDocument/2006/relationships/image" Target="../media/image104.png"/><Relationship Id="rId11" Type="http://schemas.openxmlformats.org/officeDocument/2006/relationships/image" Target="../media/image13.jpeg"/><Relationship Id="rId24" Type="http://schemas.openxmlformats.org/officeDocument/2006/relationships/image" Target="../media/image26.png"/><Relationship Id="rId32" Type="http://schemas.openxmlformats.org/officeDocument/2006/relationships/image" Target="../media/image34.jpe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46.jpeg"/><Relationship Id="rId53" Type="http://schemas.openxmlformats.org/officeDocument/2006/relationships/image" Target="../media/image54.jpeg"/><Relationship Id="rId58" Type="http://schemas.openxmlformats.org/officeDocument/2006/relationships/image" Target="../media/image58.png"/><Relationship Id="rId66" Type="http://schemas.openxmlformats.org/officeDocument/2006/relationships/image" Target="../media/image66.png"/><Relationship Id="rId74" Type="http://schemas.openxmlformats.org/officeDocument/2006/relationships/image" Target="../media/image74.jpeg"/><Relationship Id="rId79" Type="http://schemas.openxmlformats.org/officeDocument/2006/relationships/image" Target="../media/image78.png"/><Relationship Id="rId87" Type="http://schemas.openxmlformats.org/officeDocument/2006/relationships/image" Target="../media/image86.png"/><Relationship Id="rId102" Type="http://schemas.openxmlformats.org/officeDocument/2006/relationships/image" Target="../media/image99.png"/><Relationship Id="rId110" Type="http://schemas.openxmlformats.org/officeDocument/2006/relationships/image" Target="../media/image107.jpeg"/><Relationship Id="rId5" Type="http://schemas.openxmlformats.org/officeDocument/2006/relationships/image" Target="../media/image7.jpeg"/><Relationship Id="rId61" Type="http://schemas.openxmlformats.org/officeDocument/2006/relationships/image" Target="../media/image61.png"/><Relationship Id="rId82" Type="http://schemas.openxmlformats.org/officeDocument/2006/relationships/image" Target="../media/image81.jpeg"/><Relationship Id="rId90" Type="http://schemas.openxmlformats.org/officeDocument/2006/relationships/image" Target="../media/image89.png"/><Relationship Id="rId95" Type="http://schemas.openxmlformats.org/officeDocument/2006/relationships/image" Target="../media/image93.jpeg"/><Relationship Id="rId19" Type="http://schemas.openxmlformats.org/officeDocument/2006/relationships/image" Target="../media/image21.jpeg"/><Relationship Id="rId14" Type="http://schemas.openxmlformats.org/officeDocument/2006/relationships/image" Target="../media/image16.png"/><Relationship Id="rId22" Type="http://schemas.openxmlformats.org/officeDocument/2006/relationships/image" Target="../media/image24.jpeg"/><Relationship Id="rId27" Type="http://schemas.openxmlformats.org/officeDocument/2006/relationships/image" Target="../media/image29.png"/><Relationship Id="rId30" Type="http://schemas.openxmlformats.org/officeDocument/2006/relationships/image" Target="../media/image32.jpeg"/><Relationship Id="rId35" Type="http://schemas.openxmlformats.org/officeDocument/2006/relationships/image" Target="../media/image36.png"/><Relationship Id="rId43" Type="http://schemas.openxmlformats.org/officeDocument/2006/relationships/image" Target="../media/image44.png"/><Relationship Id="rId48" Type="http://schemas.openxmlformats.org/officeDocument/2006/relationships/image" Target="../media/image49.png"/><Relationship Id="rId56" Type="http://schemas.openxmlformats.org/officeDocument/2006/relationships/image" Target="../media/image57.png"/><Relationship Id="rId64" Type="http://schemas.openxmlformats.org/officeDocument/2006/relationships/image" Target="../media/image64.png"/><Relationship Id="rId69" Type="http://schemas.openxmlformats.org/officeDocument/2006/relationships/image" Target="../media/image69.png"/><Relationship Id="rId77" Type="http://schemas.openxmlformats.org/officeDocument/2006/relationships/image" Target="../media/image77.png"/><Relationship Id="rId100" Type="http://schemas.openxmlformats.org/officeDocument/2006/relationships/image" Target="../media/image97.jpeg"/><Relationship Id="rId105" Type="http://schemas.openxmlformats.org/officeDocument/2006/relationships/image" Target="../media/image102.jpeg"/><Relationship Id="rId8" Type="http://schemas.openxmlformats.org/officeDocument/2006/relationships/image" Target="../media/image10.png"/><Relationship Id="rId51" Type="http://schemas.openxmlformats.org/officeDocument/2006/relationships/image" Target="../media/image52.jpeg"/><Relationship Id="rId72" Type="http://schemas.openxmlformats.org/officeDocument/2006/relationships/image" Target="../media/image72.png"/><Relationship Id="rId80" Type="http://schemas.openxmlformats.org/officeDocument/2006/relationships/image" Target="../media/image79.png"/><Relationship Id="rId85" Type="http://schemas.openxmlformats.org/officeDocument/2006/relationships/image" Target="../media/image84.jpeg"/><Relationship Id="rId93" Type="http://schemas.microsoft.com/office/2007/relationships/hdphoto" Target="../media/hdphoto4.wdp"/><Relationship Id="rId98" Type="http://schemas.openxmlformats.org/officeDocument/2006/relationships/image" Target="../media/image96.png"/><Relationship Id="rId3" Type="http://schemas.openxmlformats.org/officeDocument/2006/relationships/image" Target="../media/image5.jpeg"/><Relationship Id="rId12" Type="http://schemas.openxmlformats.org/officeDocument/2006/relationships/image" Target="../media/image14.jpg"/><Relationship Id="rId17" Type="http://schemas.openxmlformats.org/officeDocument/2006/relationships/image" Target="../media/image19.jpe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39.png"/><Relationship Id="rId46" Type="http://schemas.openxmlformats.org/officeDocument/2006/relationships/image" Target="../media/image47.png"/><Relationship Id="rId59" Type="http://schemas.openxmlformats.org/officeDocument/2006/relationships/image" Target="../media/image59.png"/><Relationship Id="rId67" Type="http://schemas.openxmlformats.org/officeDocument/2006/relationships/image" Target="../media/image67.jpeg"/><Relationship Id="rId103" Type="http://schemas.openxmlformats.org/officeDocument/2006/relationships/image" Target="../media/image100.jpeg"/><Relationship Id="rId108" Type="http://schemas.openxmlformats.org/officeDocument/2006/relationships/image" Target="../media/image105.jpeg"/><Relationship Id="rId20" Type="http://schemas.openxmlformats.org/officeDocument/2006/relationships/image" Target="../media/image22.jpeg"/><Relationship Id="rId41" Type="http://schemas.openxmlformats.org/officeDocument/2006/relationships/image" Target="../media/image42.png"/><Relationship Id="rId54" Type="http://schemas.openxmlformats.org/officeDocument/2006/relationships/image" Target="../media/image55.jpeg"/><Relationship Id="rId62" Type="http://schemas.openxmlformats.org/officeDocument/2006/relationships/image" Target="../media/image62.png"/><Relationship Id="rId70" Type="http://schemas.openxmlformats.org/officeDocument/2006/relationships/image" Target="../media/image70.jpg"/><Relationship Id="rId75" Type="http://schemas.openxmlformats.org/officeDocument/2006/relationships/image" Target="../media/image75.png"/><Relationship Id="rId83" Type="http://schemas.openxmlformats.org/officeDocument/2006/relationships/image" Target="../media/image82.png"/><Relationship Id="rId88" Type="http://schemas.openxmlformats.org/officeDocument/2006/relationships/image" Target="../media/image87.jpeg"/><Relationship Id="rId91" Type="http://schemas.openxmlformats.org/officeDocument/2006/relationships/image" Target="../media/image90.png"/><Relationship Id="rId96" Type="http://schemas.openxmlformats.org/officeDocument/2006/relationships/image" Target="../media/image94.png"/><Relationship Id="rId1" Type="http://schemas.openxmlformats.org/officeDocument/2006/relationships/slideLayout" Target="../slideLayouts/slideLayout12.xml"/><Relationship Id="rId6" Type="http://schemas.openxmlformats.org/officeDocument/2006/relationships/image" Target="../media/image8.jpeg"/><Relationship Id="rId15" Type="http://schemas.openxmlformats.org/officeDocument/2006/relationships/image" Target="../media/image17.jpeg"/><Relationship Id="rId23" Type="http://schemas.openxmlformats.org/officeDocument/2006/relationships/image" Target="../media/image25.png"/><Relationship Id="rId28" Type="http://schemas.openxmlformats.org/officeDocument/2006/relationships/image" Target="../media/image30.jpeg"/><Relationship Id="rId36" Type="http://schemas.openxmlformats.org/officeDocument/2006/relationships/image" Target="../media/image37.png"/><Relationship Id="rId49" Type="http://schemas.openxmlformats.org/officeDocument/2006/relationships/image" Target="../media/image50.png"/><Relationship Id="rId57" Type="http://schemas.microsoft.com/office/2007/relationships/hdphoto" Target="../media/hdphoto2.wdp"/><Relationship Id="rId106" Type="http://schemas.openxmlformats.org/officeDocument/2006/relationships/image" Target="../media/image103.jpeg"/><Relationship Id="rId10" Type="http://schemas.openxmlformats.org/officeDocument/2006/relationships/image" Target="../media/image12.png"/><Relationship Id="rId31" Type="http://schemas.openxmlformats.org/officeDocument/2006/relationships/image" Target="../media/image33.jpeg"/><Relationship Id="rId44" Type="http://schemas.openxmlformats.org/officeDocument/2006/relationships/image" Target="../media/image45.jpeg"/><Relationship Id="rId52" Type="http://schemas.openxmlformats.org/officeDocument/2006/relationships/image" Target="../media/image53.png"/><Relationship Id="rId60" Type="http://schemas.openxmlformats.org/officeDocument/2006/relationships/image" Target="../media/image60.jpeg"/><Relationship Id="rId65" Type="http://schemas.openxmlformats.org/officeDocument/2006/relationships/image" Target="../media/image65.jpeg"/><Relationship Id="rId73" Type="http://schemas.openxmlformats.org/officeDocument/2006/relationships/image" Target="../media/image73.png"/><Relationship Id="rId78" Type="http://schemas.microsoft.com/office/2007/relationships/hdphoto" Target="../media/hdphoto3.wdp"/><Relationship Id="rId81" Type="http://schemas.openxmlformats.org/officeDocument/2006/relationships/image" Target="../media/image80.jpeg"/><Relationship Id="rId86" Type="http://schemas.openxmlformats.org/officeDocument/2006/relationships/image" Target="../media/image85.jpeg"/><Relationship Id="rId94" Type="http://schemas.openxmlformats.org/officeDocument/2006/relationships/image" Target="../media/image92.jpeg"/><Relationship Id="rId99" Type="http://schemas.microsoft.com/office/2007/relationships/hdphoto" Target="../media/hdphoto5.wdp"/><Relationship Id="rId101" Type="http://schemas.openxmlformats.org/officeDocument/2006/relationships/image" Target="../media/image98.png"/><Relationship Id="rId4" Type="http://schemas.openxmlformats.org/officeDocument/2006/relationships/image" Target="../media/image6.jpeg"/><Relationship Id="rId9" Type="http://schemas.openxmlformats.org/officeDocument/2006/relationships/image" Target="../media/image11.png"/><Relationship Id="rId13" Type="http://schemas.openxmlformats.org/officeDocument/2006/relationships/image" Target="../media/image15.jpeg"/><Relationship Id="rId18" Type="http://schemas.openxmlformats.org/officeDocument/2006/relationships/image" Target="../media/image20.jpeg"/><Relationship Id="rId39" Type="http://schemas.openxmlformats.org/officeDocument/2006/relationships/image" Target="../media/image40.jpeg"/><Relationship Id="rId109" Type="http://schemas.openxmlformats.org/officeDocument/2006/relationships/image" Target="../media/image106.jpeg"/><Relationship Id="rId34" Type="http://schemas.microsoft.com/office/2007/relationships/hdphoto" Target="../media/hdphoto1.wdp"/><Relationship Id="rId50" Type="http://schemas.openxmlformats.org/officeDocument/2006/relationships/image" Target="../media/image51.png"/><Relationship Id="rId55" Type="http://schemas.openxmlformats.org/officeDocument/2006/relationships/image" Target="../media/image56.jpeg"/><Relationship Id="rId76" Type="http://schemas.openxmlformats.org/officeDocument/2006/relationships/image" Target="../media/image76.jpeg"/><Relationship Id="rId97" Type="http://schemas.openxmlformats.org/officeDocument/2006/relationships/image" Target="../media/image95.png"/><Relationship Id="rId104" Type="http://schemas.openxmlformats.org/officeDocument/2006/relationships/image" Target="../media/image101.png"/><Relationship Id="rId7" Type="http://schemas.openxmlformats.org/officeDocument/2006/relationships/image" Target="../media/image9.jpeg"/><Relationship Id="rId71" Type="http://schemas.openxmlformats.org/officeDocument/2006/relationships/image" Target="../media/image71.jpeg"/><Relationship Id="rId92" Type="http://schemas.openxmlformats.org/officeDocument/2006/relationships/image" Target="../media/image9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150.jpg"/><Relationship Id="rId3" Type="http://schemas.microsoft.com/office/2007/relationships/hdphoto" Target="../media/hdphoto9.wdp"/><Relationship Id="rId7" Type="http://schemas.openxmlformats.org/officeDocument/2006/relationships/image" Target="../media/image149.jpg"/><Relationship Id="rId2" Type="http://schemas.openxmlformats.org/officeDocument/2006/relationships/image" Target="../media/image146.png"/><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148.png"/><Relationship Id="rId4" Type="http://schemas.openxmlformats.org/officeDocument/2006/relationships/image" Target="../media/image147.png"/><Relationship Id="rId9" Type="http://schemas.openxmlformats.org/officeDocument/2006/relationships/hyperlink" Target="http://azure.com/iotstarterkit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8" Type="http://schemas.openxmlformats.org/officeDocument/2006/relationships/image" Target="../media/image111.png"/><Relationship Id="rId13" Type="http://schemas.microsoft.com/office/2007/relationships/hdphoto" Target="../media/hdphoto6.wdp"/><Relationship Id="rId18" Type="http://schemas.openxmlformats.org/officeDocument/2006/relationships/image" Target="../media/image120.png"/><Relationship Id="rId26" Type="http://schemas.openxmlformats.org/officeDocument/2006/relationships/image" Target="../media/image126.png"/><Relationship Id="rId3" Type="http://schemas.openxmlformats.org/officeDocument/2006/relationships/diagramLayout" Target="../diagrams/layout1.xml"/><Relationship Id="rId21" Type="http://schemas.openxmlformats.org/officeDocument/2006/relationships/image" Target="../media/image122.png"/><Relationship Id="rId34" Type="http://schemas.openxmlformats.org/officeDocument/2006/relationships/image" Target="../media/image134.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19.png"/><Relationship Id="rId25" Type="http://schemas.openxmlformats.org/officeDocument/2006/relationships/image" Target="../media/image125.png"/><Relationship Id="rId33" Type="http://schemas.openxmlformats.org/officeDocument/2006/relationships/image" Target="../media/image133.png"/><Relationship Id="rId2" Type="http://schemas.openxmlformats.org/officeDocument/2006/relationships/diagramData" Target="../diagrams/data1.xml"/><Relationship Id="rId16" Type="http://schemas.openxmlformats.org/officeDocument/2006/relationships/image" Target="../media/image118.png"/><Relationship Id="rId20" Type="http://schemas.microsoft.com/office/2007/relationships/hdphoto" Target="../media/hdphoto7.wdp"/><Relationship Id="rId29" Type="http://schemas.openxmlformats.org/officeDocument/2006/relationships/image" Target="../media/image129.png"/><Relationship Id="rId1" Type="http://schemas.openxmlformats.org/officeDocument/2006/relationships/slideLayout" Target="../slideLayouts/slideLayout78.xml"/><Relationship Id="rId6" Type="http://schemas.microsoft.com/office/2007/relationships/diagramDrawing" Target="../diagrams/drawing1.xml"/><Relationship Id="rId11" Type="http://schemas.openxmlformats.org/officeDocument/2006/relationships/image" Target="../media/image114.png"/><Relationship Id="rId24" Type="http://schemas.openxmlformats.org/officeDocument/2006/relationships/image" Target="../media/image124.png"/><Relationship Id="rId32" Type="http://schemas.openxmlformats.org/officeDocument/2006/relationships/image" Target="../media/image132.png"/><Relationship Id="rId5" Type="http://schemas.openxmlformats.org/officeDocument/2006/relationships/diagramColors" Target="../diagrams/colors1.xml"/><Relationship Id="rId15" Type="http://schemas.openxmlformats.org/officeDocument/2006/relationships/image" Target="../media/image117.png"/><Relationship Id="rId23" Type="http://schemas.openxmlformats.org/officeDocument/2006/relationships/image" Target="../media/image123.png"/><Relationship Id="rId28" Type="http://schemas.openxmlformats.org/officeDocument/2006/relationships/image" Target="../media/image128.png"/><Relationship Id="rId36" Type="http://schemas.openxmlformats.org/officeDocument/2006/relationships/image" Target="../media/image136.png"/><Relationship Id="rId10" Type="http://schemas.openxmlformats.org/officeDocument/2006/relationships/image" Target="../media/image113.png"/><Relationship Id="rId19" Type="http://schemas.openxmlformats.org/officeDocument/2006/relationships/image" Target="../media/image121.png"/><Relationship Id="rId31" Type="http://schemas.openxmlformats.org/officeDocument/2006/relationships/image" Target="../media/image131.png"/><Relationship Id="rId4" Type="http://schemas.openxmlformats.org/officeDocument/2006/relationships/diagramQuickStyle" Target="../diagrams/quickStyle1.xml"/><Relationship Id="rId9" Type="http://schemas.openxmlformats.org/officeDocument/2006/relationships/image" Target="../media/image112.png"/><Relationship Id="rId14" Type="http://schemas.openxmlformats.org/officeDocument/2006/relationships/image" Target="../media/image116.png"/><Relationship Id="rId22" Type="http://schemas.microsoft.com/office/2007/relationships/hdphoto" Target="../media/hdphoto8.wdp"/><Relationship Id="rId27" Type="http://schemas.openxmlformats.org/officeDocument/2006/relationships/image" Target="../media/image127.png"/><Relationship Id="rId30" Type="http://schemas.openxmlformats.org/officeDocument/2006/relationships/image" Target="../media/image130.png"/><Relationship Id="rId35" Type="http://schemas.openxmlformats.org/officeDocument/2006/relationships/image" Target="../media/image1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IoT Updates</a:t>
            </a:r>
          </a:p>
        </p:txBody>
      </p:sp>
      <p:sp>
        <p:nvSpPr>
          <p:cNvPr id="7" name="Rectangle 6"/>
          <p:cNvSpPr/>
          <p:nvPr/>
        </p:nvSpPr>
        <p:spPr bwMode="auto">
          <a:xfrm>
            <a:off x="183263" y="5691798"/>
            <a:ext cx="2468853" cy="11887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43636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35965" y="749509"/>
            <a:ext cx="7113277" cy="1508259"/>
            <a:chOff x="-1" y="836369"/>
            <a:chExt cx="5231567" cy="1109272"/>
          </a:xfrm>
        </p:grpSpPr>
        <p:grpSp>
          <p:nvGrpSpPr>
            <p:cNvPr id="43" name="Group 42"/>
            <p:cNvGrpSpPr/>
            <p:nvPr/>
          </p:nvGrpSpPr>
          <p:grpSpPr>
            <a:xfrm>
              <a:off x="-1" y="836369"/>
              <a:ext cx="5231567" cy="1109272"/>
              <a:chOff x="0" y="4212230"/>
              <a:chExt cx="4721902" cy="1109272"/>
            </a:xfrm>
          </p:grpSpPr>
          <p:grpSp>
            <p:nvGrpSpPr>
              <p:cNvPr id="45" name="Group 44"/>
              <p:cNvGrpSpPr/>
              <p:nvPr/>
            </p:nvGrpSpPr>
            <p:grpSpPr>
              <a:xfrm>
                <a:off x="2" y="4212230"/>
                <a:ext cx="4721900" cy="1109272"/>
                <a:chOff x="7497" y="3297836"/>
                <a:chExt cx="4721900" cy="1109272"/>
              </a:xfrm>
            </p:grpSpPr>
            <p:sp>
              <p:nvSpPr>
                <p:cNvPr id="47" name="Rectangle 46"/>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8" name="Chevron 47"/>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46" name="Rectangle 45"/>
              <p:cNvSpPr/>
              <p:nvPr/>
            </p:nvSpPr>
            <p:spPr>
              <a:xfrm>
                <a:off x="0" y="4212230"/>
                <a:ext cx="247338" cy="1109272"/>
              </a:xfrm>
              <a:prstGeom prst="rect">
                <a:avLst/>
              </a:prstGeom>
              <a:solidFill>
                <a:srgbClr val="DC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44" name="TextBox 43"/>
            <p:cNvSpPr txBox="1"/>
            <p:nvPr/>
          </p:nvSpPr>
          <p:spPr>
            <a:xfrm>
              <a:off x="304871" y="1129395"/>
              <a:ext cx="4897265" cy="508649"/>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DC3C00"/>
                  </a:solidFill>
                  <a:effectLst/>
                  <a:uLnTx/>
                  <a:uFillTx/>
                  <a:latin typeface="Segoe UI"/>
                  <a:ea typeface="+mn-ea"/>
                  <a:cs typeface="Segoe UI" panose="020B0502040204020203" pitchFamily="34" charset="0"/>
                </a:rPr>
                <a:t>Protect devices</a:t>
              </a:r>
            </a:p>
          </p:txBody>
        </p:sp>
      </p:grpSp>
      <p:grpSp>
        <p:nvGrpSpPr>
          <p:cNvPr id="24" name="Group 23"/>
          <p:cNvGrpSpPr/>
          <p:nvPr/>
        </p:nvGrpSpPr>
        <p:grpSpPr>
          <a:xfrm>
            <a:off x="5495950" y="2743134"/>
            <a:ext cx="7113277" cy="1508259"/>
            <a:chOff x="0" y="3275345"/>
            <a:chExt cx="4721902" cy="1109272"/>
          </a:xfrm>
        </p:grpSpPr>
        <p:grpSp>
          <p:nvGrpSpPr>
            <p:cNvPr id="25" name="Group 24"/>
            <p:cNvGrpSpPr/>
            <p:nvPr/>
          </p:nvGrpSpPr>
          <p:grpSpPr>
            <a:xfrm>
              <a:off x="0" y="3275345"/>
              <a:ext cx="4721902" cy="1109272"/>
              <a:chOff x="0" y="4212230"/>
              <a:chExt cx="4721902" cy="1109272"/>
            </a:xfrm>
          </p:grpSpPr>
          <p:grpSp>
            <p:nvGrpSpPr>
              <p:cNvPr id="27" name="Group 26"/>
              <p:cNvGrpSpPr/>
              <p:nvPr/>
            </p:nvGrpSpPr>
            <p:grpSpPr>
              <a:xfrm>
                <a:off x="2" y="4212230"/>
                <a:ext cx="4721900" cy="1109272"/>
                <a:chOff x="7497" y="3297836"/>
                <a:chExt cx="4721900" cy="1109272"/>
              </a:xfrm>
            </p:grpSpPr>
            <p:sp>
              <p:nvSpPr>
                <p:cNvPr id="29" name="Rectangle 28"/>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33" name="Chevron 32"/>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28" name="Rectangle 27"/>
              <p:cNvSpPr/>
              <p:nvPr/>
            </p:nvSpPr>
            <p:spPr>
              <a:xfrm>
                <a:off x="0" y="4212230"/>
                <a:ext cx="247338" cy="1109272"/>
              </a:xfrm>
              <a:prstGeom prst="rect">
                <a:avLst/>
              </a:prstGeom>
              <a:solidFill>
                <a:srgbClr val="DC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26" name="TextBox 25"/>
            <p:cNvSpPr txBox="1"/>
            <p:nvPr/>
          </p:nvSpPr>
          <p:spPr>
            <a:xfrm>
              <a:off x="273493" y="3518999"/>
              <a:ext cx="4420168" cy="508649"/>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DC3C00"/>
                  </a:solidFill>
                  <a:effectLst/>
                  <a:uLnTx/>
                  <a:uFillTx/>
                  <a:latin typeface="Segoe UI"/>
                  <a:ea typeface="+mn-ea"/>
                  <a:cs typeface="Segoe UI" panose="020B0502040204020203" pitchFamily="34" charset="0"/>
                </a:rPr>
                <a:t>Protect data</a:t>
              </a:r>
            </a:p>
          </p:txBody>
        </p:sp>
      </p:grpSp>
      <p:grpSp>
        <p:nvGrpSpPr>
          <p:cNvPr id="3" name="Group 2"/>
          <p:cNvGrpSpPr/>
          <p:nvPr/>
        </p:nvGrpSpPr>
        <p:grpSpPr>
          <a:xfrm>
            <a:off x="1765" y="-22035"/>
            <a:ext cx="5684586" cy="6993038"/>
            <a:chOff x="1" y="-22094"/>
            <a:chExt cx="5574420" cy="6857515"/>
          </a:xfrm>
        </p:grpSpPr>
        <p:grpSp>
          <p:nvGrpSpPr>
            <p:cNvPr id="4" name="Group 3"/>
            <p:cNvGrpSpPr/>
            <p:nvPr/>
          </p:nvGrpSpPr>
          <p:grpSpPr>
            <a:xfrm>
              <a:off x="1" y="-22094"/>
              <a:ext cx="5574420" cy="6857515"/>
              <a:chOff x="0" y="364"/>
              <a:chExt cx="4180815" cy="5143136"/>
            </a:xfrm>
          </p:grpSpPr>
          <p:sp>
            <p:nvSpPr>
              <p:cNvPr id="31" name="Rectangle 30"/>
              <p:cNvSpPr/>
              <p:nvPr/>
            </p:nvSpPr>
            <p:spPr>
              <a:xfrm>
                <a:off x="0" y="364"/>
                <a:ext cx="4070212" cy="5143136"/>
              </a:xfrm>
              <a:prstGeom prst="rect">
                <a:avLst/>
              </a:prstGeom>
              <a:solidFill>
                <a:srgbClr val="DC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sp>
            <p:nvSpPr>
              <p:cNvPr id="34" name="TextBox 33"/>
              <p:cNvSpPr txBox="1">
                <a:spLocks noChangeAspect="1"/>
              </p:cNvSpPr>
              <p:nvPr/>
            </p:nvSpPr>
            <p:spPr>
              <a:xfrm>
                <a:off x="47174" y="1506095"/>
                <a:ext cx="4133641" cy="1174456"/>
              </a:xfrm>
              <a:prstGeom prst="rect">
                <a:avLst/>
              </a:prstGeom>
              <a:noFill/>
            </p:spPr>
            <p:txBody>
              <a:bodyPr wrap="square" lIns="186494" tIns="149196" rIns="186494" bIns="149196" rtlCol="0">
                <a:sp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r>
                  <a:rPr kumimoji="0" lang="en-US" sz="4351" b="0" i="0" u="none" strike="noStrike" kern="0" cap="none" spc="-52"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Secure</a:t>
                </a:r>
              </a:p>
              <a:p>
                <a:pPr marL="0" marR="0" lvl="0" indent="0" algn="l" defTabSz="932394" rtl="0" eaLnBrk="1" fontAlgn="auto" latinLnBrk="0" hangingPunct="1">
                  <a:lnSpc>
                    <a:spcPct val="90000"/>
                  </a:lnSpc>
                  <a:spcBef>
                    <a:spcPts val="816"/>
                  </a:spcBef>
                  <a:spcAft>
                    <a:spcPts val="0"/>
                  </a:spcAft>
                  <a:buClrTx/>
                  <a:buSzTx/>
                  <a:buFontTx/>
                  <a:buNone/>
                  <a:tabLst/>
                  <a:defRPr/>
                </a:pPr>
                <a:endParaRPr kumimoji="0" lang="en-US" sz="4080" b="0" i="0" u="none" strike="noStrike" kern="0" cap="none" spc="0" normalizeH="0" baseline="0" noProof="0" dirty="0" err="1">
                  <a:ln>
                    <a:noFill/>
                  </a:ln>
                  <a:solidFill>
                    <a:srgbClr val="737373"/>
                  </a:solidFill>
                  <a:effectLst/>
                  <a:uLnTx/>
                  <a:uFillTx/>
                  <a:latin typeface="Segoe UI"/>
                  <a:ea typeface="+mn-ea"/>
                  <a:cs typeface="+mn-cs"/>
                </a:endParaRPr>
              </a:p>
            </p:txBody>
          </p:sp>
        </p:grpSp>
        <p:sp>
          <p:nvSpPr>
            <p:cNvPr id="30" name="Freeform 29"/>
            <p:cNvSpPr>
              <a:spLocks noChangeAspect="1"/>
            </p:cNvSpPr>
            <p:nvPr/>
          </p:nvSpPr>
          <p:spPr bwMode="black">
            <a:xfrm>
              <a:off x="2429897" y="3712227"/>
              <a:ext cx="687176" cy="780288"/>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049" tIns="103239" rIns="129049" bIns="103239" numCol="1" spcCol="0" rtlCol="0" fromWordArt="0" anchor="t" anchorCtr="0" forceAA="0" compatLnSpc="1">
              <a:prstTxWarp prst="textNoShape">
                <a:avLst/>
              </a:prstTxWarp>
              <a:noAutofit/>
            </a:bodyPr>
            <a:lstStyle/>
            <a:p>
              <a:pPr marL="0" marR="0" lvl="0" indent="0" algn="ctr" defTabSz="657929" rtl="0" eaLnBrk="1" fontAlgn="base" latinLnBrk="0" hangingPunct="1">
                <a:lnSpc>
                  <a:spcPct val="90000"/>
                </a:lnSpc>
                <a:spcBef>
                  <a:spcPct val="0"/>
                </a:spcBef>
                <a:spcAft>
                  <a:spcPct val="0"/>
                </a:spcAft>
                <a:buClrTx/>
                <a:buSzTx/>
                <a:buFontTx/>
                <a:buNone/>
                <a:tabLst/>
                <a:defRPr/>
              </a:pPr>
              <a:endParaRPr kumimoji="0" lang="en-US" sz="169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2" name="Group 31"/>
          <p:cNvGrpSpPr/>
          <p:nvPr/>
        </p:nvGrpSpPr>
        <p:grpSpPr>
          <a:xfrm>
            <a:off x="5535965" y="4736758"/>
            <a:ext cx="7113277" cy="1508259"/>
            <a:chOff x="-1" y="836369"/>
            <a:chExt cx="5231567" cy="1109272"/>
          </a:xfrm>
        </p:grpSpPr>
        <p:grpSp>
          <p:nvGrpSpPr>
            <p:cNvPr id="42" name="Group 41"/>
            <p:cNvGrpSpPr/>
            <p:nvPr/>
          </p:nvGrpSpPr>
          <p:grpSpPr>
            <a:xfrm>
              <a:off x="-1" y="836369"/>
              <a:ext cx="5231567" cy="1109272"/>
              <a:chOff x="0" y="4212230"/>
              <a:chExt cx="4721902" cy="1109272"/>
            </a:xfrm>
          </p:grpSpPr>
          <p:grpSp>
            <p:nvGrpSpPr>
              <p:cNvPr id="50" name="Group 49"/>
              <p:cNvGrpSpPr/>
              <p:nvPr/>
            </p:nvGrpSpPr>
            <p:grpSpPr>
              <a:xfrm>
                <a:off x="2" y="4212230"/>
                <a:ext cx="4721900" cy="1109272"/>
                <a:chOff x="7497" y="3297836"/>
                <a:chExt cx="4721900" cy="1109272"/>
              </a:xfrm>
            </p:grpSpPr>
            <p:sp>
              <p:nvSpPr>
                <p:cNvPr id="52" name="Rectangle 51"/>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53" name="Chevron 52"/>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51" name="Rectangle 50"/>
              <p:cNvSpPr/>
              <p:nvPr/>
            </p:nvSpPr>
            <p:spPr>
              <a:xfrm>
                <a:off x="0" y="4212230"/>
                <a:ext cx="247338" cy="1109272"/>
              </a:xfrm>
              <a:prstGeom prst="rect">
                <a:avLst/>
              </a:prstGeom>
              <a:solidFill>
                <a:srgbClr val="DC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49" name="TextBox 48"/>
            <p:cNvSpPr txBox="1"/>
            <p:nvPr/>
          </p:nvSpPr>
          <p:spPr>
            <a:xfrm>
              <a:off x="304871" y="1129395"/>
              <a:ext cx="4897265" cy="508649"/>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DC3C00"/>
                  </a:solidFill>
                  <a:effectLst/>
                  <a:uLnTx/>
                  <a:uFillTx/>
                  <a:latin typeface="Segoe UI"/>
                  <a:ea typeface="+mn-ea"/>
                  <a:cs typeface="Segoe UI" panose="020B0502040204020203" pitchFamily="34" charset="0"/>
                </a:rPr>
                <a:t>Protect identities</a:t>
              </a:r>
            </a:p>
          </p:txBody>
        </p:sp>
      </p:grpSp>
    </p:spTree>
    <p:extLst>
      <p:ext uri="{BB962C8B-B14F-4D97-AF65-F5344CB8AC3E}">
        <p14:creationId xmlns:p14="http://schemas.microsoft.com/office/powerpoint/2010/main" val="2764195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anim calcmode="lin" valueType="num">
                                      <p:cBhvr>
                                        <p:cTn id="14" dur="1000" fill="hold"/>
                                        <p:tgtEl>
                                          <p:spTgt spid="24"/>
                                        </p:tgtEl>
                                        <p:attrNameLst>
                                          <p:attrName>ppt_x</p:attrName>
                                        </p:attrNameLst>
                                      </p:cBhvr>
                                      <p:tavLst>
                                        <p:tav tm="0">
                                          <p:val>
                                            <p:strVal val="#ppt_x"/>
                                          </p:val>
                                        </p:tav>
                                        <p:tav tm="100000">
                                          <p:val>
                                            <p:strVal val="#ppt_x"/>
                                          </p:val>
                                        </p:tav>
                                      </p:tavLst>
                                    </p:anim>
                                    <p:anim calcmode="lin" valueType="num">
                                      <p:cBhvr>
                                        <p:cTn id="15" dur="1000" fill="hold"/>
                                        <p:tgtEl>
                                          <p:spTgt spid="2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ppt_x</p:attrName>
                                        </p:attrNameLst>
                                      </p:cBhvr>
                                      <p:tavLst>
                                        <p:tav tm="0">
                                          <p:val>
                                            <p:strVal val="#ppt_x"/>
                                          </p:val>
                                        </p:tav>
                                        <p:tav tm="100000">
                                          <p:val>
                                            <p:strVal val="#ppt_x"/>
                                          </p:val>
                                        </p:tav>
                                      </p:tavLst>
                                    </p:anim>
                                    <p:anim calcmode="lin" valueType="num">
                                      <p:cBhvr>
                                        <p:cTn id="2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Windows IoT Devices</a:t>
            </a:r>
          </a:p>
        </p:txBody>
      </p:sp>
      <p:graphicFrame>
        <p:nvGraphicFramePr>
          <p:cNvPr id="5" name="Diagram 4"/>
          <p:cNvGraphicFramePr/>
          <p:nvPr>
            <p:extLst/>
          </p:nvPr>
        </p:nvGraphicFramePr>
        <p:xfrm>
          <a:off x="488669" y="1682777"/>
          <a:ext cx="11673168" cy="1128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Left Brace 5"/>
          <p:cNvSpPr/>
          <p:nvPr/>
        </p:nvSpPr>
        <p:spPr>
          <a:xfrm rot="5400000">
            <a:off x="1133938" y="852474"/>
            <a:ext cx="239752" cy="1496356"/>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Left Brace 6"/>
          <p:cNvSpPr/>
          <p:nvPr/>
        </p:nvSpPr>
        <p:spPr>
          <a:xfrm rot="5400000">
            <a:off x="3634289" y="-1446519"/>
            <a:ext cx="138085" cy="6396676"/>
          </a:xfrm>
          <a:prstGeom prst="leftBrace">
            <a:avLst>
              <a:gd name="adj1" fmla="val 8333"/>
              <a:gd name="adj2" fmla="val 5018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 name="TextBox 7"/>
          <p:cNvSpPr txBox="1"/>
          <p:nvPr/>
        </p:nvSpPr>
        <p:spPr>
          <a:xfrm>
            <a:off x="274639" y="1188889"/>
            <a:ext cx="2175063" cy="33855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Signature Verification</a:t>
            </a:r>
          </a:p>
        </p:txBody>
      </p:sp>
      <p:sp>
        <p:nvSpPr>
          <p:cNvPr id="9" name="TextBox 8"/>
          <p:cNvSpPr txBox="1"/>
          <p:nvPr/>
        </p:nvSpPr>
        <p:spPr>
          <a:xfrm>
            <a:off x="2680699" y="1337870"/>
            <a:ext cx="2050176" cy="33855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Boot Measurements</a:t>
            </a:r>
          </a:p>
        </p:txBody>
      </p:sp>
      <p:sp>
        <p:nvSpPr>
          <p:cNvPr id="13" name="Text Placeholder 2"/>
          <p:cNvSpPr>
            <a:spLocks noGrp="1"/>
          </p:cNvSpPr>
          <p:nvPr>
            <p:ph type="body" sz="quarter" idx="10"/>
          </p:nvPr>
        </p:nvSpPr>
        <p:spPr>
          <a:xfrm>
            <a:off x="320021" y="2833633"/>
            <a:ext cx="11918016" cy="4019562"/>
          </a:xfrm>
        </p:spPr>
        <p:txBody>
          <a:bodyPr/>
          <a:lstStyle/>
          <a:p>
            <a:pPr lvl="1"/>
            <a:r>
              <a:rPr lang="en-US" sz="3000" dirty="0">
                <a:gradFill>
                  <a:gsLst>
                    <a:gs pos="1250">
                      <a:schemeClr val="tx2"/>
                    </a:gs>
                    <a:gs pos="99000">
                      <a:schemeClr val="tx2"/>
                    </a:gs>
                  </a:gsLst>
                  <a:lin ang="5400000" scaled="0"/>
                </a:gradFill>
                <a:latin typeface="+mj-lt"/>
              </a:rPr>
              <a:t>Boot malware resistance with UEFI Secure Boot</a:t>
            </a:r>
          </a:p>
          <a:p>
            <a:pPr lvl="1"/>
            <a:r>
              <a:rPr lang="en-US" sz="1600" dirty="0"/>
              <a:t>Firmware enforces policy and only starts signed OS loader</a:t>
            </a:r>
          </a:p>
          <a:p>
            <a:pPr lvl="1"/>
            <a:endParaRPr lang="en-US" sz="1600" dirty="0">
              <a:gradFill>
                <a:gsLst>
                  <a:gs pos="1250">
                    <a:schemeClr val="tx2"/>
                  </a:gs>
                  <a:gs pos="99000">
                    <a:schemeClr val="tx2"/>
                  </a:gs>
                </a:gsLst>
                <a:lin ang="5400000" scaled="0"/>
              </a:gradFill>
              <a:latin typeface="+mj-lt"/>
            </a:endParaRPr>
          </a:p>
          <a:p>
            <a:pPr lvl="1"/>
            <a:r>
              <a:rPr lang="en-US" sz="3000" dirty="0">
                <a:gradFill>
                  <a:gsLst>
                    <a:gs pos="1250">
                      <a:schemeClr val="tx2"/>
                    </a:gs>
                    <a:gs pos="99000">
                      <a:schemeClr val="tx2"/>
                    </a:gs>
                  </a:gsLst>
                  <a:lin ang="5400000" scaled="0"/>
                </a:gradFill>
                <a:latin typeface="+mj-lt"/>
              </a:rPr>
              <a:t>Secure device identity and health attestation</a:t>
            </a:r>
          </a:p>
          <a:p>
            <a:pPr lvl="1"/>
            <a:r>
              <a:rPr lang="en-US" sz="1600" dirty="0"/>
              <a:t>TPM support across all IoT SKUs brings strong device identity, secure key management and health attestation</a:t>
            </a:r>
          </a:p>
          <a:p>
            <a:pPr lvl="1"/>
            <a:endParaRPr lang="en-US" sz="1600" dirty="0"/>
          </a:p>
          <a:p>
            <a:pPr lvl="1"/>
            <a:r>
              <a:rPr lang="en-US" sz="3000" dirty="0">
                <a:gradFill>
                  <a:gsLst>
                    <a:gs pos="1250">
                      <a:schemeClr val="tx2"/>
                    </a:gs>
                    <a:gs pos="99000">
                      <a:schemeClr val="tx2"/>
                    </a:gs>
                  </a:gsLst>
                  <a:lin ang="5400000" scaled="0"/>
                </a:gradFill>
                <a:latin typeface="+mj-lt"/>
              </a:rPr>
              <a:t>Identity protection and access control </a:t>
            </a:r>
          </a:p>
          <a:p>
            <a:pPr lvl="1"/>
            <a:r>
              <a:rPr lang="en-US" sz="1600" dirty="0"/>
              <a:t>Supported by features like Microsoft Passport (2FA), Windows Hello, Credential Guard (virtualization-based security)</a:t>
            </a:r>
          </a:p>
          <a:p>
            <a:pPr lvl="1"/>
            <a:endParaRPr lang="en-US" sz="1600" dirty="0"/>
          </a:p>
          <a:p>
            <a:pPr lvl="1"/>
            <a:r>
              <a:rPr lang="en-US" sz="3000" dirty="0">
                <a:gradFill>
                  <a:gsLst>
                    <a:gs pos="1250">
                      <a:schemeClr val="tx2"/>
                    </a:gs>
                    <a:gs pos="99000">
                      <a:schemeClr val="tx2"/>
                    </a:gs>
                  </a:gsLst>
                  <a:lin ang="5400000" scaled="0"/>
                </a:gradFill>
                <a:latin typeface="+mj-lt"/>
              </a:rPr>
              <a:t>Advanced lock-down capabilities </a:t>
            </a:r>
          </a:p>
          <a:p>
            <a:pPr lvl="1"/>
            <a:r>
              <a:rPr lang="en-US" sz="1600" dirty="0"/>
              <a:t>Supported in Windows 10 with AppLocker &amp; Device Guard along with Enterprise Data Protection &amp; BitLocker </a:t>
            </a:r>
            <a:endParaRPr lang="en-US" dirty="0"/>
          </a:p>
        </p:txBody>
      </p:sp>
      <p:sp>
        <p:nvSpPr>
          <p:cNvPr id="12" name="Left Brace 11"/>
          <p:cNvSpPr/>
          <p:nvPr/>
        </p:nvSpPr>
        <p:spPr>
          <a:xfrm rot="5400000">
            <a:off x="9255666" y="878457"/>
            <a:ext cx="239752" cy="1496356"/>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TextBox 13"/>
          <p:cNvSpPr txBox="1"/>
          <p:nvPr/>
        </p:nvSpPr>
        <p:spPr>
          <a:xfrm>
            <a:off x="8638779" y="1164929"/>
            <a:ext cx="1616280" cy="33855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Access Control</a:t>
            </a:r>
          </a:p>
        </p:txBody>
      </p:sp>
      <p:sp>
        <p:nvSpPr>
          <p:cNvPr id="15" name="Left Brace 14"/>
          <p:cNvSpPr/>
          <p:nvPr/>
        </p:nvSpPr>
        <p:spPr>
          <a:xfrm rot="5400000">
            <a:off x="10826760" y="875181"/>
            <a:ext cx="239752" cy="1496356"/>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TextBox 15"/>
          <p:cNvSpPr txBox="1"/>
          <p:nvPr/>
        </p:nvSpPr>
        <p:spPr>
          <a:xfrm>
            <a:off x="10400215" y="1136858"/>
            <a:ext cx="1092841" cy="33855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Lockdown</a:t>
            </a:r>
          </a:p>
        </p:txBody>
      </p:sp>
      <p:sp>
        <p:nvSpPr>
          <p:cNvPr id="17" name="Left Brace 16"/>
          <p:cNvSpPr/>
          <p:nvPr/>
        </p:nvSpPr>
        <p:spPr>
          <a:xfrm rot="5400000">
            <a:off x="7583360" y="878457"/>
            <a:ext cx="239752" cy="1496356"/>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TextBox 17"/>
          <p:cNvSpPr txBox="1"/>
          <p:nvPr/>
        </p:nvSpPr>
        <p:spPr>
          <a:xfrm>
            <a:off x="6966473" y="1164929"/>
            <a:ext cx="1616280" cy="33855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Code Integrity</a:t>
            </a:r>
          </a:p>
        </p:txBody>
      </p:sp>
    </p:spTree>
    <p:extLst>
      <p:ext uri="{BB962C8B-B14F-4D97-AF65-F5344CB8AC3E}">
        <p14:creationId xmlns:p14="http://schemas.microsoft.com/office/powerpoint/2010/main" val="2463787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6E8599E2-6349-4DA5-9E5B-5973F7D07F10}"/>
                                            </p:graphicEl>
                                          </p:spTgt>
                                        </p:tgtEl>
                                        <p:attrNameLst>
                                          <p:attrName>style.visibility</p:attrName>
                                        </p:attrNameLst>
                                      </p:cBhvr>
                                      <p:to>
                                        <p:strVal val="visible"/>
                                      </p:to>
                                    </p:set>
                                    <p:animEffect transition="in" filter="fade">
                                      <p:cBhvr>
                                        <p:cTn id="7" dur="500"/>
                                        <p:tgtEl>
                                          <p:spTgt spid="5">
                                            <p:graphicEl>
                                              <a:dgm id="{6E8599E2-6349-4DA5-9E5B-5973F7D07F10}"/>
                                            </p:graphicEl>
                                          </p:spTgt>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fade">
                                      <p:cBhvr>
                                        <p:cTn id="18" dur="500"/>
                                        <p:tgtEl>
                                          <p:spTgt spid="1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759CB2EB-D1DD-4FDB-96D7-278B0FD1390C}"/>
                                            </p:graphicEl>
                                          </p:spTgt>
                                        </p:tgtEl>
                                        <p:attrNameLst>
                                          <p:attrName>style.visibility</p:attrName>
                                        </p:attrNameLst>
                                      </p:cBhvr>
                                      <p:to>
                                        <p:strVal val="visible"/>
                                      </p:to>
                                    </p:set>
                                    <p:animEffect transition="in" filter="fade">
                                      <p:cBhvr>
                                        <p:cTn id="23" dur="500"/>
                                        <p:tgtEl>
                                          <p:spTgt spid="5">
                                            <p:graphicEl>
                                              <a:dgm id="{759CB2EB-D1DD-4FDB-96D7-278B0FD1390C}"/>
                                            </p:graphicEl>
                                          </p:spTgt>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5">
                                            <p:graphicEl>
                                              <a:dgm id="{85CC1329-634E-4993-AA03-1B0BEF793F1C}"/>
                                            </p:graphicEl>
                                          </p:spTgt>
                                        </p:tgtEl>
                                        <p:attrNameLst>
                                          <p:attrName>style.visibility</p:attrName>
                                        </p:attrNameLst>
                                      </p:cBhvr>
                                      <p:to>
                                        <p:strVal val="visible"/>
                                      </p:to>
                                    </p:set>
                                    <p:animEffect transition="in" filter="fade">
                                      <p:cBhvr>
                                        <p:cTn id="27" dur="500"/>
                                        <p:tgtEl>
                                          <p:spTgt spid="5">
                                            <p:graphicEl>
                                              <a:dgm id="{85CC1329-634E-4993-AA03-1B0BEF793F1C}"/>
                                            </p:graphicEl>
                                          </p:spTgt>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
                                            <p:graphicEl>
                                              <a:dgm id="{1DCD4DF2-C1ED-451C-A550-4477A1E21FF4}"/>
                                            </p:graphicEl>
                                          </p:spTgt>
                                        </p:tgtEl>
                                        <p:attrNameLst>
                                          <p:attrName>style.visibility</p:attrName>
                                        </p:attrNameLst>
                                      </p:cBhvr>
                                      <p:to>
                                        <p:strVal val="visible"/>
                                      </p:to>
                                    </p:set>
                                    <p:animEffect transition="in" filter="fade">
                                      <p:cBhvr>
                                        <p:cTn id="31" dur="500"/>
                                        <p:tgtEl>
                                          <p:spTgt spid="5">
                                            <p:graphicEl>
                                              <a:dgm id="{1DCD4DF2-C1ED-451C-A550-4477A1E21FF4}"/>
                                            </p:graphicEl>
                                          </p:spTgt>
                                        </p:tgtEl>
                                      </p:cBhvr>
                                    </p:animEffect>
                                  </p:childTnLst>
                                </p:cTn>
                              </p:par>
                            </p:childTnLst>
                          </p:cTn>
                        </p:par>
                        <p:par>
                          <p:cTn id="32" fill="hold">
                            <p:stCondLst>
                              <p:cond delay="1500"/>
                            </p:stCondLst>
                            <p:childTnLst>
                              <p:par>
                                <p:cTn id="33" presetID="1"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5">
                                            <p:graphicEl>
                                              <a:dgm id="{CEFD18D2-2511-44A4-B4C2-E781BC2F0830}"/>
                                            </p:graphicEl>
                                          </p:spTgt>
                                        </p:tgtEl>
                                        <p:attrNameLst>
                                          <p:attrName>style.visibility</p:attrName>
                                        </p:attrNameLst>
                                      </p:cBhvr>
                                      <p:to>
                                        <p:strVal val="visible"/>
                                      </p:to>
                                    </p:set>
                                    <p:animEffect transition="in" filter="fade">
                                      <p:cBhvr>
                                        <p:cTn id="40" dur="500"/>
                                        <p:tgtEl>
                                          <p:spTgt spid="5">
                                            <p:graphicEl>
                                              <a:dgm id="{CEFD18D2-2511-44A4-B4C2-E781BC2F0830}"/>
                                            </p:graphicEl>
                                          </p:spTgt>
                                        </p:tgtEl>
                                      </p:cBhvr>
                                    </p:animEffect>
                                  </p:childTnLst>
                                </p:cTn>
                              </p:par>
                            </p:childTnLst>
                          </p:cTn>
                        </p:par>
                        <p:par>
                          <p:cTn id="41" fill="hold">
                            <p:stCondLst>
                              <p:cond delay="2000"/>
                            </p:stCondLst>
                            <p:childTnLst>
                              <p:par>
                                <p:cTn id="42" presetID="1"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13">
                                            <p:txEl>
                                              <p:pRg st="3" end="3"/>
                                            </p:txEl>
                                          </p:spTgt>
                                        </p:tgtEl>
                                        <p:attrNameLst>
                                          <p:attrName>style.visibility</p:attrName>
                                        </p:attrNameLst>
                                      </p:cBhvr>
                                      <p:to>
                                        <p:strVal val="visible"/>
                                      </p:to>
                                    </p:set>
                                    <p:animEffect transition="in" filter="fade">
                                      <p:cBhvr>
                                        <p:cTn id="49" dur="500"/>
                                        <p:tgtEl>
                                          <p:spTgt spid="13">
                                            <p:txEl>
                                              <p:pRg st="3" end="3"/>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xEl>
                                              <p:pRg st="4" end="4"/>
                                            </p:txEl>
                                          </p:spTgt>
                                        </p:tgtEl>
                                        <p:attrNameLst>
                                          <p:attrName>style.visibility</p:attrName>
                                        </p:attrNameLst>
                                      </p:cBhvr>
                                      <p:to>
                                        <p:strVal val="visible"/>
                                      </p:to>
                                    </p:set>
                                    <p:animEffect transition="in" filter="fade">
                                      <p:cBhvr>
                                        <p:cTn id="52" dur="500"/>
                                        <p:tgtEl>
                                          <p:spTgt spid="13">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graphicEl>
                                              <a:dgm id="{EACC97F0-C145-4B92-B692-B19498500F34}"/>
                                            </p:graphicEl>
                                          </p:spTgt>
                                        </p:tgtEl>
                                        <p:attrNameLst>
                                          <p:attrName>style.visibility</p:attrName>
                                        </p:attrNameLst>
                                      </p:cBhvr>
                                      <p:to>
                                        <p:strVal val="visible"/>
                                      </p:to>
                                    </p:set>
                                    <p:animEffect transition="in" filter="fade">
                                      <p:cBhvr>
                                        <p:cTn id="57" dur="500"/>
                                        <p:tgtEl>
                                          <p:spTgt spid="5">
                                            <p:graphicEl>
                                              <a:dgm id="{EACC97F0-C145-4B92-B692-B19498500F34}"/>
                                            </p:graphicEl>
                                          </p:spTgt>
                                        </p:tgtEl>
                                      </p:cBhvr>
                                    </p:animEffect>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0" presetClass="entr" presetSubtype="0" fill="hold" nodeType="withEffect">
                                  <p:stCondLst>
                                    <p:cond delay="0"/>
                                  </p:stCondLst>
                                  <p:childTnLst>
                                    <p:set>
                                      <p:cBhvr>
                                        <p:cTn id="64" dur="1" fill="hold">
                                          <p:stCondLst>
                                            <p:cond delay="0"/>
                                          </p:stCondLst>
                                        </p:cTn>
                                        <p:tgtEl>
                                          <p:spTgt spid="13">
                                            <p:txEl>
                                              <p:pRg st="6" end="6"/>
                                            </p:txEl>
                                          </p:spTgt>
                                        </p:tgtEl>
                                        <p:attrNameLst>
                                          <p:attrName>style.visibility</p:attrName>
                                        </p:attrNameLst>
                                      </p:cBhvr>
                                      <p:to>
                                        <p:strVal val="visible"/>
                                      </p:to>
                                    </p:set>
                                    <p:animEffect transition="in" filter="fade">
                                      <p:cBhvr>
                                        <p:cTn id="65" dur="500"/>
                                        <p:tgtEl>
                                          <p:spTgt spid="13">
                                            <p:txEl>
                                              <p:pRg st="6" end="6"/>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3">
                                            <p:txEl>
                                              <p:pRg st="7" end="7"/>
                                            </p:txEl>
                                          </p:spTgt>
                                        </p:tgtEl>
                                        <p:attrNameLst>
                                          <p:attrName>style.visibility</p:attrName>
                                        </p:attrNameLst>
                                      </p:cBhvr>
                                      <p:to>
                                        <p:strVal val="visible"/>
                                      </p:to>
                                    </p:set>
                                    <p:animEffect transition="in" filter="fade">
                                      <p:cBhvr>
                                        <p:cTn id="68" dur="500"/>
                                        <p:tgtEl>
                                          <p:spTgt spid="13">
                                            <p:txEl>
                                              <p:pRg st="7" end="7"/>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
                                            <p:graphicEl>
                                              <a:dgm id="{94118004-6541-48AB-B18F-B424D08246CF}"/>
                                            </p:graphicEl>
                                          </p:spTgt>
                                        </p:tgtEl>
                                        <p:attrNameLst>
                                          <p:attrName>style.visibility</p:attrName>
                                        </p:attrNameLst>
                                      </p:cBhvr>
                                      <p:to>
                                        <p:strVal val="visible"/>
                                      </p:to>
                                    </p:set>
                                    <p:animEffect transition="in" filter="fade">
                                      <p:cBhvr>
                                        <p:cTn id="73" dur="500"/>
                                        <p:tgtEl>
                                          <p:spTgt spid="5">
                                            <p:graphicEl>
                                              <a:dgm id="{94118004-6541-48AB-B18F-B424D08246CF}"/>
                                            </p:graphicEl>
                                          </p:spTgt>
                                        </p:tgtEl>
                                      </p:cBhvr>
                                    </p:animEffect>
                                  </p:childTnLst>
                                </p:cTn>
                              </p:par>
                            </p:childTnLst>
                          </p:cTn>
                        </p:par>
                        <p:par>
                          <p:cTn id="74" fill="hold">
                            <p:stCondLst>
                              <p:cond delay="500"/>
                            </p:stCondLst>
                            <p:childTnLst>
                              <p:par>
                                <p:cTn id="75" presetID="1" presetClass="entr" presetSubtype="0" fill="hold" grpId="0" nodeType="after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par>
                                <p:cTn id="79" presetID="10" presetClass="entr" presetSubtype="0" fill="hold" nodeType="withEffect">
                                  <p:stCondLst>
                                    <p:cond delay="0"/>
                                  </p:stCondLst>
                                  <p:childTnLst>
                                    <p:set>
                                      <p:cBhvr>
                                        <p:cTn id="80" dur="1" fill="hold">
                                          <p:stCondLst>
                                            <p:cond delay="0"/>
                                          </p:stCondLst>
                                        </p:cTn>
                                        <p:tgtEl>
                                          <p:spTgt spid="13">
                                            <p:txEl>
                                              <p:pRg st="9" end="9"/>
                                            </p:txEl>
                                          </p:spTgt>
                                        </p:tgtEl>
                                        <p:attrNameLst>
                                          <p:attrName>style.visibility</p:attrName>
                                        </p:attrNameLst>
                                      </p:cBhvr>
                                      <p:to>
                                        <p:strVal val="visible"/>
                                      </p:to>
                                    </p:set>
                                    <p:animEffect transition="in" filter="fade">
                                      <p:cBhvr>
                                        <p:cTn id="81" dur="500"/>
                                        <p:tgtEl>
                                          <p:spTgt spid="13">
                                            <p:txEl>
                                              <p:pRg st="9" end="9"/>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13">
                                            <p:txEl>
                                              <p:pRg st="10" end="10"/>
                                            </p:txEl>
                                          </p:spTgt>
                                        </p:tgtEl>
                                        <p:attrNameLst>
                                          <p:attrName>style.visibility</p:attrName>
                                        </p:attrNameLst>
                                      </p:cBhvr>
                                      <p:to>
                                        <p:strVal val="visible"/>
                                      </p:to>
                                    </p:set>
                                    <p:animEffect transition="in" filter="fade">
                                      <p:cBhvr>
                                        <p:cTn id="84" dur="500"/>
                                        <p:tgtEl>
                                          <p:spTgt spid="1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6" grpId="0" uiExpand="1" animBg="1"/>
      <p:bldP spid="7" grpId="0" uiExpand="1" animBg="1"/>
      <p:bldP spid="8" grpId="0" uiExpand="1"/>
      <p:bldP spid="9" grpId="0" uiExpand="1"/>
      <p:bldP spid="12" grpId="0" uiExpand="1" animBg="1"/>
      <p:bldP spid="14" grpId="0" uiExpand="1"/>
      <p:bldP spid="15" grpId="0" animBg="1"/>
      <p:bldP spid="16" grpId="0"/>
      <p:bldP spid="17" grpId="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35966" y="876185"/>
            <a:ext cx="7113277" cy="1508259"/>
            <a:chOff x="-1" y="836369"/>
            <a:chExt cx="5231567" cy="1109272"/>
          </a:xfrm>
        </p:grpSpPr>
        <p:grpSp>
          <p:nvGrpSpPr>
            <p:cNvPr id="43" name="Group 42"/>
            <p:cNvGrpSpPr/>
            <p:nvPr/>
          </p:nvGrpSpPr>
          <p:grpSpPr>
            <a:xfrm>
              <a:off x="-1" y="836369"/>
              <a:ext cx="5231567" cy="1109272"/>
              <a:chOff x="0" y="4212230"/>
              <a:chExt cx="4721902" cy="1109272"/>
            </a:xfrm>
          </p:grpSpPr>
          <p:grpSp>
            <p:nvGrpSpPr>
              <p:cNvPr id="45" name="Group 44"/>
              <p:cNvGrpSpPr/>
              <p:nvPr/>
            </p:nvGrpSpPr>
            <p:grpSpPr>
              <a:xfrm>
                <a:off x="2" y="4212230"/>
                <a:ext cx="4721900" cy="1109272"/>
                <a:chOff x="7497" y="3297836"/>
                <a:chExt cx="4721900" cy="1109272"/>
              </a:xfrm>
            </p:grpSpPr>
            <p:sp>
              <p:nvSpPr>
                <p:cNvPr id="47" name="Rectangle 46"/>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8" name="Chevron 47"/>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46" name="Rectangle 45"/>
              <p:cNvSpPr/>
              <p:nvPr/>
            </p:nvSpPr>
            <p:spPr>
              <a:xfrm>
                <a:off x="0" y="4212230"/>
                <a:ext cx="247338" cy="1109272"/>
              </a:xfrm>
              <a:prstGeom prst="rect">
                <a:avLst/>
              </a:prstGeom>
              <a:solidFill>
                <a:srgbClr val="5B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44" name="TextBox 43"/>
            <p:cNvSpPr txBox="1"/>
            <p:nvPr/>
          </p:nvSpPr>
          <p:spPr>
            <a:xfrm>
              <a:off x="303012" y="926233"/>
              <a:ext cx="4897265" cy="929392"/>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5B2D90"/>
                  </a:solidFill>
                  <a:effectLst/>
                  <a:uLnTx/>
                  <a:uFillTx/>
                  <a:latin typeface="Segoe UI"/>
                  <a:ea typeface="+mn-ea"/>
                  <a:cs typeface="Segoe UI" panose="020B0502040204020203" pitchFamily="34" charset="0"/>
                </a:rPr>
                <a:t>Seamless connectivity to Microsoft Azure</a:t>
              </a:r>
            </a:p>
          </p:txBody>
        </p:sp>
      </p:grpSp>
      <p:grpSp>
        <p:nvGrpSpPr>
          <p:cNvPr id="35" name="Group 34"/>
          <p:cNvGrpSpPr/>
          <p:nvPr/>
        </p:nvGrpSpPr>
        <p:grpSpPr>
          <a:xfrm>
            <a:off x="5525144" y="2743133"/>
            <a:ext cx="7113277" cy="1508260"/>
            <a:chOff x="0" y="3275345"/>
            <a:chExt cx="4721902" cy="1109272"/>
          </a:xfrm>
        </p:grpSpPr>
        <p:grpSp>
          <p:nvGrpSpPr>
            <p:cNvPr id="36" name="Group 35"/>
            <p:cNvGrpSpPr/>
            <p:nvPr/>
          </p:nvGrpSpPr>
          <p:grpSpPr>
            <a:xfrm>
              <a:off x="0" y="3275345"/>
              <a:ext cx="4721902" cy="1109272"/>
              <a:chOff x="0" y="4212230"/>
              <a:chExt cx="4721902" cy="1109272"/>
            </a:xfrm>
          </p:grpSpPr>
          <p:grpSp>
            <p:nvGrpSpPr>
              <p:cNvPr id="38" name="Group 37"/>
              <p:cNvGrpSpPr/>
              <p:nvPr/>
            </p:nvGrpSpPr>
            <p:grpSpPr>
              <a:xfrm>
                <a:off x="2" y="4212230"/>
                <a:ext cx="4721900" cy="1109272"/>
                <a:chOff x="7497" y="3297836"/>
                <a:chExt cx="4721900" cy="1109272"/>
              </a:xfrm>
            </p:grpSpPr>
            <p:sp>
              <p:nvSpPr>
                <p:cNvPr id="40" name="Rectangle 39"/>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1" name="Chevron 40"/>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39" name="Rectangle 38"/>
              <p:cNvSpPr/>
              <p:nvPr/>
            </p:nvSpPr>
            <p:spPr>
              <a:xfrm>
                <a:off x="0" y="4212230"/>
                <a:ext cx="247338" cy="1109272"/>
              </a:xfrm>
              <a:prstGeom prst="rect">
                <a:avLst/>
              </a:prstGeom>
              <a:solidFill>
                <a:srgbClr val="5B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37" name="TextBox 36"/>
            <p:cNvSpPr txBox="1"/>
            <p:nvPr/>
          </p:nvSpPr>
          <p:spPr>
            <a:xfrm>
              <a:off x="273493" y="3352745"/>
              <a:ext cx="4420168" cy="929391"/>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5B2D90"/>
                  </a:solidFill>
                  <a:effectLst/>
                  <a:uLnTx/>
                  <a:uFillTx/>
                  <a:latin typeface="Segoe UI"/>
                  <a:ea typeface="+mn-ea"/>
                  <a:cs typeface="Segoe UI" panose="020B0502040204020203" pitchFamily="34" charset="0"/>
                </a:rPr>
                <a:t>Interoperability across connected devices</a:t>
              </a:r>
            </a:p>
          </p:txBody>
        </p:sp>
      </p:grpSp>
      <p:grpSp>
        <p:nvGrpSpPr>
          <p:cNvPr id="4" name="Group 3"/>
          <p:cNvGrpSpPr/>
          <p:nvPr/>
        </p:nvGrpSpPr>
        <p:grpSpPr>
          <a:xfrm>
            <a:off x="1765" y="991"/>
            <a:ext cx="5684586" cy="6993038"/>
            <a:chOff x="0" y="364"/>
            <a:chExt cx="4180815" cy="5143136"/>
          </a:xfrm>
        </p:grpSpPr>
        <p:sp>
          <p:nvSpPr>
            <p:cNvPr id="31" name="Rectangle 30"/>
            <p:cNvSpPr/>
            <p:nvPr/>
          </p:nvSpPr>
          <p:spPr>
            <a:xfrm>
              <a:off x="0" y="364"/>
              <a:ext cx="4070212" cy="5143136"/>
            </a:xfrm>
            <a:prstGeom prst="rect">
              <a:avLst/>
            </a:prstGeom>
            <a:solidFill>
              <a:srgbClr val="5B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sp>
          <p:nvSpPr>
            <p:cNvPr id="34" name="TextBox 33"/>
            <p:cNvSpPr txBox="1">
              <a:spLocks noChangeAspect="1"/>
            </p:cNvSpPr>
            <p:nvPr/>
          </p:nvSpPr>
          <p:spPr>
            <a:xfrm>
              <a:off x="47174" y="1506095"/>
              <a:ext cx="4133641" cy="1174456"/>
            </a:xfrm>
            <a:prstGeom prst="rect">
              <a:avLst/>
            </a:prstGeom>
            <a:noFill/>
          </p:spPr>
          <p:txBody>
            <a:bodyPr wrap="square" lIns="186494" tIns="149196" rIns="186494" bIns="149196" rtlCol="0">
              <a:sp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r>
                <a:rPr kumimoji="0" lang="en-US" sz="4351" b="0" i="0" u="none" strike="noStrike" kern="0" cap="none" spc="-52"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Connected</a:t>
              </a:r>
            </a:p>
            <a:p>
              <a:pPr marL="0" marR="0" lvl="0" indent="0" algn="l" defTabSz="932394" rtl="0" eaLnBrk="1" fontAlgn="auto" latinLnBrk="0" hangingPunct="1">
                <a:lnSpc>
                  <a:spcPct val="90000"/>
                </a:lnSpc>
                <a:spcBef>
                  <a:spcPts val="816"/>
                </a:spcBef>
                <a:spcAft>
                  <a:spcPts val="0"/>
                </a:spcAft>
                <a:buClrTx/>
                <a:buSzTx/>
                <a:buFontTx/>
                <a:buNone/>
                <a:tabLst/>
                <a:defRPr/>
              </a:pPr>
              <a:endParaRPr kumimoji="0" lang="en-US" sz="4080" b="0" i="0" u="none" strike="noStrike" kern="0" cap="none" spc="0" normalizeH="0" baseline="0" noProof="0" dirty="0" err="1">
                <a:ln>
                  <a:noFill/>
                </a:ln>
                <a:solidFill>
                  <a:srgbClr val="737373"/>
                </a:solidFill>
                <a:effectLst/>
                <a:uLnTx/>
                <a:uFillTx/>
                <a:latin typeface="Segoe UI"/>
                <a:ea typeface="+mn-ea"/>
                <a:cs typeface="+mn-cs"/>
              </a:endParaRPr>
            </a:p>
          </p:txBody>
        </p:sp>
        <p:sp>
          <p:nvSpPr>
            <p:cNvPr id="42" name="Freeform 41"/>
            <p:cNvSpPr>
              <a:spLocks noChangeAspect="1"/>
            </p:cNvSpPr>
            <p:nvPr/>
          </p:nvSpPr>
          <p:spPr bwMode="black">
            <a:xfrm>
              <a:off x="1618829" y="2554998"/>
              <a:ext cx="953368" cy="987609"/>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bg1"/>
            </a:solidFill>
            <a:ln>
              <a:noFill/>
            </a:ln>
          </p:spPr>
          <p:txBody>
            <a:bodyPr vert="horz" wrap="square" lIns="124330" tIns="62165" rIns="124330" bIns="62165" numCol="1" anchor="t" anchorCtr="0" compatLnSpc="1">
              <a:prstTxWarp prst="textNoShape">
                <a:avLst/>
              </a:prstTxWarp>
            </a:bodyPr>
            <a:lstStyle/>
            <a:p>
              <a:pPr marL="0" marR="0" lvl="0" indent="0" algn="l"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20" name="Group 19"/>
          <p:cNvGrpSpPr/>
          <p:nvPr/>
        </p:nvGrpSpPr>
        <p:grpSpPr>
          <a:xfrm>
            <a:off x="5535966" y="4610081"/>
            <a:ext cx="7113277" cy="1508260"/>
            <a:chOff x="0" y="3275345"/>
            <a:chExt cx="4721902" cy="1109272"/>
          </a:xfrm>
        </p:grpSpPr>
        <p:grpSp>
          <p:nvGrpSpPr>
            <p:cNvPr id="21" name="Group 20"/>
            <p:cNvGrpSpPr/>
            <p:nvPr/>
          </p:nvGrpSpPr>
          <p:grpSpPr>
            <a:xfrm>
              <a:off x="0" y="3275345"/>
              <a:ext cx="4721902" cy="1109272"/>
              <a:chOff x="0" y="4212230"/>
              <a:chExt cx="4721902" cy="1109272"/>
            </a:xfrm>
          </p:grpSpPr>
          <p:grpSp>
            <p:nvGrpSpPr>
              <p:cNvPr id="23" name="Group 22"/>
              <p:cNvGrpSpPr/>
              <p:nvPr/>
            </p:nvGrpSpPr>
            <p:grpSpPr>
              <a:xfrm>
                <a:off x="2" y="4212230"/>
                <a:ext cx="4721900" cy="1109272"/>
                <a:chOff x="7497" y="3297836"/>
                <a:chExt cx="4721900" cy="1109272"/>
              </a:xfrm>
            </p:grpSpPr>
            <p:sp>
              <p:nvSpPr>
                <p:cNvPr id="25" name="Rectangle 24"/>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26" name="Chevron 25"/>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24" name="Rectangle 23"/>
              <p:cNvSpPr/>
              <p:nvPr/>
            </p:nvSpPr>
            <p:spPr>
              <a:xfrm>
                <a:off x="0" y="4212230"/>
                <a:ext cx="247338" cy="1109272"/>
              </a:xfrm>
              <a:prstGeom prst="rect">
                <a:avLst/>
              </a:prstGeom>
              <a:solidFill>
                <a:srgbClr val="5B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22" name="TextBox 21"/>
            <p:cNvSpPr txBox="1"/>
            <p:nvPr/>
          </p:nvSpPr>
          <p:spPr>
            <a:xfrm>
              <a:off x="273493" y="3352745"/>
              <a:ext cx="4420168" cy="948048"/>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5B2D90"/>
                  </a:solidFill>
                  <a:effectLst/>
                  <a:uLnTx/>
                  <a:uFillTx/>
                  <a:latin typeface="Segoe UI"/>
                  <a:ea typeface="+mn-ea"/>
                  <a:cs typeface="Segoe UI" panose="020B0502040204020203" pitchFamily="34" charset="0"/>
                </a:rPr>
                <a:t>Easy incorporation of sensors and peripherals</a:t>
              </a:r>
            </a:p>
          </p:txBody>
        </p:sp>
      </p:grpSp>
    </p:spTree>
    <p:extLst>
      <p:ext uri="{BB962C8B-B14F-4D97-AF65-F5344CB8AC3E}">
        <p14:creationId xmlns:p14="http://schemas.microsoft.com/office/powerpoint/2010/main" val="788034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1000"/>
                                        <p:tgtEl>
                                          <p:spTgt spid="35"/>
                                        </p:tgtEl>
                                      </p:cBhvr>
                                    </p:animEffect>
                                    <p:anim calcmode="lin" valueType="num">
                                      <p:cBhvr>
                                        <p:cTn id="14" dur="1000" fill="hold"/>
                                        <p:tgtEl>
                                          <p:spTgt spid="35"/>
                                        </p:tgtEl>
                                        <p:attrNameLst>
                                          <p:attrName>ppt_x</p:attrName>
                                        </p:attrNameLst>
                                      </p:cBhvr>
                                      <p:tavLst>
                                        <p:tav tm="0">
                                          <p:val>
                                            <p:strVal val="#ppt_x"/>
                                          </p:val>
                                        </p:tav>
                                        <p:tav tm="100000">
                                          <p:val>
                                            <p:strVal val="#ppt_x"/>
                                          </p:val>
                                        </p:tav>
                                      </p:tavLst>
                                    </p:anim>
                                    <p:anim calcmode="lin" valueType="num">
                                      <p:cBhvr>
                                        <p:cTn id="15" dur="1000" fill="hold"/>
                                        <p:tgtEl>
                                          <p:spTgt spid="3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IoT Core Connection to Azure IoT</a:t>
            </a:r>
          </a:p>
        </p:txBody>
      </p:sp>
      <p:sp>
        <p:nvSpPr>
          <p:cNvPr id="3" name="Content Placeholder 2"/>
          <p:cNvSpPr>
            <a:spLocks noGrp="1"/>
          </p:cNvSpPr>
          <p:nvPr>
            <p:ph idx="4294967295"/>
          </p:nvPr>
        </p:nvSpPr>
        <p:spPr>
          <a:xfrm>
            <a:off x="275852" y="1240770"/>
            <a:ext cx="10843665" cy="5027398"/>
          </a:xfrm>
        </p:spPr>
        <p:txBody>
          <a:bodyPr>
            <a:noAutofit/>
          </a:bodyPr>
          <a:lstStyle/>
          <a:p>
            <a:pPr marL="0" indent="0">
              <a:lnSpc>
                <a:spcPct val="110000"/>
              </a:lnSpc>
              <a:buNone/>
            </a:pPr>
            <a:r>
              <a:rPr lang="en-US" dirty="0">
                <a:gradFill>
                  <a:gsLst>
                    <a:gs pos="1250">
                      <a:schemeClr val="tx2"/>
                    </a:gs>
                    <a:gs pos="99000">
                      <a:schemeClr val="tx2"/>
                    </a:gs>
                  </a:gsLst>
                  <a:lin ang="5400000" scaled="0"/>
                </a:gradFill>
              </a:rPr>
              <a:t>End-to-end Azure Connection Setup and Sample for Maker Images</a:t>
            </a:r>
          </a:p>
        </p:txBody>
      </p:sp>
      <p:pic>
        <p:nvPicPr>
          <p:cNvPr id="9" name="Picture 8"/>
          <p:cNvPicPr>
            <a:picLocks noChangeAspect="1"/>
          </p:cNvPicPr>
          <p:nvPr/>
        </p:nvPicPr>
        <p:blipFill>
          <a:blip r:embed="rId3"/>
          <a:stretch>
            <a:fillRect/>
          </a:stretch>
        </p:blipFill>
        <p:spPr>
          <a:xfrm>
            <a:off x="427037" y="2735262"/>
            <a:ext cx="6664960" cy="3749040"/>
          </a:xfrm>
          <a:prstGeom prst="rect">
            <a:avLst/>
          </a:prstGeom>
          <a:ln w="3175">
            <a:solidFill>
              <a:schemeClr val="tx1"/>
            </a:solidFill>
          </a:ln>
        </p:spPr>
      </p:pic>
      <p:pic>
        <p:nvPicPr>
          <p:cNvPr id="5" name="Picture 4"/>
          <p:cNvPicPr>
            <a:picLocks noChangeAspect="1"/>
          </p:cNvPicPr>
          <p:nvPr/>
        </p:nvPicPr>
        <p:blipFill>
          <a:blip r:embed="rId4"/>
          <a:stretch>
            <a:fillRect/>
          </a:stretch>
        </p:blipFill>
        <p:spPr>
          <a:xfrm>
            <a:off x="5499244" y="3040062"/>
            <a:ext cx="6664959" cy="3749040"/>
          </a:xfrm>
          <a:prstGeom prst="rect">
            <a:avLst/>
          </a:prstGeom>
          <a:ln w="3175">
            <a:solidFill>
              <a:schemeClr val="tx1"/>
            </a:solidFill>
          </a:ln>
        </p:spPr>
      </p:pic>
    </p:spTree>
    <p:extLst>
      <p:ext uri="{BB962C8B-B14F-4D97-AF65-F5344CB8AC3E}">
        <p14:creationId xmlns:p14="http://schemas.microsoft.com/office/powerpoint/2010/main" val="17511295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IoT Core Connection to Azure IoT</a:t>
            </a:r>
          </a:p>
        </p:txBody>
      </p:sp>
      <p:sp>
        <p:nvSpPr>
          <p:cNvPr id="3" name="Content Placeholder 2"/>
          <p:cNvSpPr>
            <a:spLocks noGrp="1"/>
          </p:cNvSpPr>
          <p:nvPr>
            <p:ph idx="4294967295"/>
          </p:nvPr>
        </p:nvSpPr>
        <p:spPr>
          <a:xfrm>
            <a:off x="274639" y="1287462"/>
            <a:ext cx="11963398" cy="1598398"/>
          </a:xfrm>
        </p:spPr>
        <p:txBody>
          <a:bodyPr>
            <a:noAutofit/>
          </a:bodyPr>
          <a:lstStyle/>
          <a:p>
            <a:pPr marL="0" indent="0">
              <a:lnSpc>
                <a:spcPct val="110000"/>
              </a:lnSpc>
              <a:buNone/>
            </a:pPr>
            <a:r>
              <a:rPr lang="en-US" dirty="0">
                <a:gradFill>
                  <a:gsLst>
                    <a:gs pos="1250">
                      <a:schemeClr val="tx2"/>
                    </a:gs>
                    <a:gs pos="99000">
                      <a:schemeClr val="tx2"/>
                    </a:gs>
                  </a:gsLst>
                  <a:lin ang="5400000" scaled="0"/>
                </a:gradFill>
              </a:rPr>
              <a:t>Platform Supported Secure Azure Device Key Storage</a:t>
            </a:r>
          </a:p>
        </p:txBody>
      </p:sp>
      <p:grpSp>
        <p:nvGrpSpPr>
          <p:cNvPr id="12" name="Group 11"/>
          <p:cNvGrpSpPr/>
          <p:nvPr/>
        </p:nvGrpSpPr>
        <p:grpSpPr>
          <a:xfrm>
            <a:off x="2218921" y="2278062"/>
            <a:ext cx="8001000" cy="4438649"/>
            <a:chOff x="2218921" y="2278062"/>
            <a:chExt cx="8001000" cy="4438649"/>
          </a:xfrm>
        </p:grpSpPr>
        <p:pic>
          <p:nvPicPr>
            <p:cNvPr id="5" name="Picture 4"/>
            <p:cNvPicPr>
              <a:picLocks noChangeAspect="1"/>
            </p:cNvPicPr>
            <p:nvPr/>
          </p:nvPicPr>
          <p:blipFill>
            <a:blip r:embed="rId3"/>
            <a:stretch>
              <a:fillRect/>
            </a:stretch>
          </p:blipFill>
          <p:spPr>
            <a:xfrm>
              <a:off x="2218921" y="2278062"/>
              <a:ext cx="8001000" cy="4438649"/>
            </a:xfrm>
            <a:prstGeom prst="rect">
              <a:avLst/>
            </a:prstGeom>
          </p:spPr>
        </p:pic>
        <p:pic>
          <p:nvPicPr>
            <p:cNvPr id="11" name="Picture 10"/>
            <p:cNvPicPr>
              <a:picLocks noChangeAspect="1"/>
            </p:cNvPicPr>
            <p:nvPr/>
          </p:nvPicPr>
          <p:blipFill rotWithShape="1">
            <a:blip r:embed="rId4"/>
            <a:srcRect t="17497" b="33165"/>
            <a:stretch/>
          </p:blipFill>
          <p:spPr>
            <a:xfrm>
              <a:off x="3285980" y="2287027"/>
              <a:ext cx="2999492" cy="228600"/>
            </a:xfrm>
            <a:prstGeom prst="rect">
              <a:avLst/>
            </a:prstGeom>
          </p:spPr>
        </p:pic>
      </p:grpSp>
    </p:spTree>
    <p:extLst>
      <p:ext uri="{BB962C8B-B14F-4D97-AF65-F5344CB8AC3E}">
        <p14:creationId xmlns:p14="http://schemas.microsoft.com/office/powerpoint/2010/main" val="24257166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IoT Core Connection to Azure IoT</a:t>
            </a:r>
          </a:p>
        </p:txBody>
      </p:sp>
      <p:sp>
        <p:nvSpPr>
          <p:cNvPr id="3" name="Content Placeholder 2"/>
          <p:cNvSpPr>
            <a:spLocks noGrp="1"/>
          </p:cNvSpPr>
          <p:nvPr>
            <p:ph idx="4294967295"/>
          </p:nvPr>
        </p:nvSpPr>
        <p:spPr>
          <a:xfrm>
            <a:off x="274639" y="1287462"/>
            <a:ext cx="11453265" cy="1445880"/>
          </a:xfrm>
        </p:spPr>
        <p:txBody>
          <a:bodyPr>
            <a:noAutofit/>
          </a:bodyPr>
          <a:lstStyle/>
          <a:p>
            <a:pPr marL="0" indent="0">
              <a:lnSpc>
                <a:spcPct val="110000"/>
              </a:lnSpc>
              <a:buNone/>
            </a:pPr>
            <a:r>
              <a:rPr lang="en-US" dirty="0">
                <a:gradFill>
                  <a:gsLst>
                    <a:gs pos="1250">
                      <a:schemeClr val="tx2"/>
                    </a:gs>
                    <a:gs pos="99000">
                      <a:schemeClr val="tx2"/>
                    </a:gs>
                  </a:gsLst>
                  <a:lin ang="5400000" scaled="0"/>
                </a:gradFill>
              </a:rPr>
              <a:t>Visual Studio Extension for Azure IoT Hub Client </a:t>
            </a:r>
          </a:p>
          <a:p>
            <a:pPr marL="0" lvl="1" indent="0">
              <a:lnSpc>
                <a:spcPct val="110000"/>
              </a:lnSpc>
              <a:buNone/>
            </a:pPr>
            <a:endParaRPr lang="en-US" sz="4000" dirty="0"/>
          </a:p>
        </p:txBody>
      </p:sp>
      <p:grpSp>
        <p:nvGrpSpPr>
          <p:cNvPr id="12" name="Group 11"/>
          <p:cNvGrpSpPr/>
          <p:nvPr/>
        </p:nvGrpSpPr>
        <p:grpSpPr>
          <a:xfrm>
            <a:off x="2937765" y="2354262"/>
            <a:ext cx="6127011" cy="4206605"/>
            <a:chOff x="2937765" y="2354262"/>
            <a:chExt cx="6127011" cy="4206605"/>
          </a:xfrm>
        </p:grpSpPr>
        <p:grpSp>
          <p:nvGrpSpPr>
            <p:cNvPr id="10" name="Group 9"/>
            <p:cNvGrpSpPr/>
            <p:nvPr/>
          </p:nvGrpSpPr>
          <p:grpSpPr>
            <a:xfrm>
              <a:off x="2937765" y="2354262"/>
              <a:ext cx="6127011" cy="4206605"/>
              <a:chOff x="2937765" y="2354262"/>
              <a:chExt cx="6127011" cy="4206605"/>
            </a:xfrm>
          </p:grpSpPr>
          <p:pic>
            <p:nvPicPr>
              <p:cNvPr id="5" name="Picture 4"/>
              <p:cNvPicPr>
                <a:picLocks noChangeAspect="1"/>
              </p:cNvPicPr>
              <p:nvPr/>
            </p:nvPicPr>
            <p:blipFill>
              <a:blip r:embed="rId3"/>
              <a:stretch>
                <a:fillRect/>
              </a:stretch>
            </p:blipFill>
            <p:spPr>
              <a:xfrm>
                <a:off x="2937765" y="2354262"/>
                <a:ext cx="6127011" cy="4206605"/>
              </a:xfrm>
              <a:prstGeom prst="rect">
                <a:avLst/>
              </a:prstGeom>
            </p:spPr>
          </p:pic>
          <p:sp>
            <p:nvSpPr>
              <p:cNvPr id="9" name="Rectangle 8"/>
              <p:cNvSpPr/>
              <p:nvPr/>
            </p:nvSpPr>
            <p:spPr bwMode="auto">
              <a:xfrm>
                <a:off x="7742237" y="2876300"/>
                <a:ext cx="457200" cy="875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Rectangle 10"/>
            <p:cNvSpPr/>
            <p:nvPr/>
          </p:nvSpPr>
          <p:spPr bwMode="auto">
            <a:xfrm>
              <a:off x="3398837" y="3712580"/>
              <a:ext cx="457200" cy="87562"/>
            </a:xfrm>
            <a:prstGeom prst="rect">
              <a:avLst/>
            </a:prstGeom>
            <a:solidFill>
              <a:srgbClr val="339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979695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IoT Editions</a:t>
            </a:r>
          </a:p>
        </p:txBody>
      </p:sp>
      <p:sp>
        <p:nvSpPr>
          <p:cNvPr id="5" name="Rectangle 4"/>
          <p:cNvSpPr/>
          <p:nvPr/>
        </p:nvSpPr>
        <p:spPr bwMode="auto">
          <a:xfrm>
            <a:off x="2091805" y="1071886"/>
            <a:ext cx="8410014" cy="549835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41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sp>
        <p:nvSpPr>
          <p:cNvPr id="6" name="Rectangle 5"/>
          <p:cNvSpPr/>
          <p:nvPr/>
        </p:nvSpPr>
        <p:spPr bwMode="auto">
          <a:xfrm>
            <a:off x="2089999" y="2175530"/>
            <a:ext cx="5977452" cy="4391240"/>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41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sp>
        <p:nvSpPr>
          <p:cNvPr id="7" name="Rectangle 6"/>
          <p:cNvSpPr/>
          <p:nvPr/>
        </p:nvSpPr>
        <p:spPr bwMode="auto">
          <a:xfrm>
            <a:off x="2083067" y="3383003"/>
            <a:ext cx="3941058" cy="318566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41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sp>
        <p:nvSpPr>
          <p:cNvPr id="8" name="Rectangle 7"/>
          <p:cNvSpPr/>
          <p:nvPr/>
        </p:nvSpPr>
        <p:spPr>
          <a:xfrm>
            <a:off x="2599955" y="1194880"/>
            <a:ext cx="4606070" cy="884729"/>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599" b="1" i="0" u="none" strike="noStrike" kern="0" cap="none" spc="0" normalizeH="0" baseline="0" noProof="0" dirty="0">
                <a:ln>
                  <a:noFill/>
                </a:ln>
                <a:solidFill>
                  <a:prstClr val="black"/>
                </a:solidFill>
                <a:effectLst/>
                <a:uLnTx/>
                <a:uFillTx/>
                <a:latin typeface="Segoe UI Light"/>
                <a:ea typeface="+mn-ea"/>
                <a:cs typeface="+mn-cs"/>
              </a:rPr>
              <a:t>Windows 10 IoT Enterprise </a:t>
            </a:r>
            <a:r>
              <a:rPr kumimoji="0" lang="en-US" sz="800" b="0" i="0" u="none" strike="noStrike" kern="0" cap="none" spc="0" normalizeH="0" baseline="0" noProof="0" dirty="0">
                <a:ln>
                  <a:noFill/>
                </a:ln>
                <a:solidFill>
                  <a:prstClr val="black"/>
                </a:solidFill>
                <a:effectLst/>
                <a:uLnTx/>
                <a:uFillTx/>
                <a:latin typeface="Segoe UI Light"/>
                <a:ea typeface="+mn-ea"/>
                <a:cs typeface="+mn-cs"/>
              </a:rPr>
              <a:t>[same as Windows 10 Enterprise LTSB]</a:t>
            </a:r>
            <a:endParaRPr kumimoji="0" lang="en-US" sz="1599" b="0" i="0" u="none" strike="noStrike" kern="0" cap="none" spc="0" normalizeH="0" baseline="0" noProof="0" dirty="0">
              <a:ln>
                <a:noFill/>
              </a:ln>
              <a:solidFill>
                <a:prstClr val="black"/>
              </a:solidFill>
              <a:effectLst/>
              <a:uLnTx/>
              <a:uFillTx/>
              <a:latin typeface="Segoe UI Light"/>
              <a:ea typeface="+mn-ea"/>
              <a:cs typeface="+mn-cs"/>
            </a:endParaRP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Desktop Shell, Win32 apps, Universal Windows Apps and Drivers</a:t>
            </a: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2 GB RAM, 16 GB Storage</a:t>
            </a: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X86</a:t>
            </a:r>
          </a:p>
        </p:txBody>
      </p:sp>
      <p:sp>
        <p:nvSpPr>
          <p:cNvPr id="9" name="Rectangle 8"/>
          <p:cNvSpPr/>
          <p:nvPr/>
        </p:nvSpPr>
        <p:spPr>
          <a:xfrm>
            <a:off x="2598311" y="2317718"/>
            <a:ext cx="5064515" cy="884729"/>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599" b="1" i="0" u="none" strike="noStrike" kern="0" cap="none" spc="0" normalizeH="0" baseline="0" noProof="0" dirty="0">
                <a:ln>
                  <a:noFill/>
                </a:ln>
                <a:solidFill>
                  <a:prstClr val="black"/>
                </a:solidFill>
                <a:effectLst/>
                <a:uLnTx/>
                <a:uFillTx/>
                <a:latin typeface="Segoe UI Light"/>
                <a:ea typeface="+mn-ea"/>
                <a:cs typeface="+mn-cs"/>
              </a:rPr>
              <a:t>Windows 10 IoT Mobile Enterprise </a:t>
            </a:r>
            <a:r>
              <a:rPr kumimoji="0" lang="en-US" sz="800" b="0" i="0" u="none" strike="noStrike" kern="0" cap="none" spc="0" normalizeH="0" baseline="0" noProof="0" dirty="0">
                <a:ln>
                  <a:noFill/>
                </a:ln>
                <a:solidFill>
                  <a:prstClr val="black"/>
                </a:solidFill>
                <a:effectLst/>
                <a:uLnTx/>
                <a:uFillTx/>
                <a:latin typeface="Segoe UI Light"/>
                <a:ea typeface="+mn-ea"/>
                <a:cs typeface="+mn-cs"/>
              </a:rPr>
              <a:t>[same as Windows 10 Mobile Enterprise]</a:t>
            </a:r>
            <a:endParaRPr kumimoji="0" lang="en-US" sz="1599" b="0" i="0" u="none" strike="noStrike" kern="0" cap="none" spc="0" normalizeH="0" baseline="0" noProof="0" dirty="0">
              <a:ln>
                <a:noFill/>
              </a:ln>
              <a:solidFill>
                <a:prstClr val="black"/>
              </a:solidFill>
              <a:effectLst/>
              <a:uLnTx/>
              <a:uFillTx/>
              <a:latin typeface="Segoe UI Light"/>
              <a:ea typeface="+mn-ea"/>
              <a:cs typeface="+mn-cs"/>
            </a:endParaRP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Modern Shell, Universal Windows Apps and Drivers</a:t>
            </a: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1 GB RAM, 8 GB storage</a:t>
            </a: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ARM</a:t>
            </a:r>
          </a:p>
        </p:txBody>
      </p:sp>
      <p:sp>
        <p:nvSpPr>
          <p:cNvPr id="10" name="Rectangle 9"/>
          <p:cNvSpPr/>
          <p:nvPr/>
        </p:nvSpPr>
        <p:spPr>
          <a:xfrm>
            <a:off x="2563718" y="3544808"/>
            <a:ext cx="2869161" cy="1077731"/>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500" b="1" i="0" u="none" strike="noStrike" kern="0" cap="none" spc="0" normalizeH="0" baseline="0" noProof="0" dirty="0">
                <a:ln>
                  <a:noFill/>
                </a:ln>
                <a:solidFill>
                  <a:prstClr val="black"/>
                </a:solidFill>
                <a:effectLst/>
                <a:uLnTx/>
                <a:uFillTx/>
                <a:latin typeface="Segoe UI Light"/>
                <a:ea typeface="+mn-ea"/>
                <a:cs typeface="+mn-cs"/>
              </a:rPr>
              <a:t>Windows 10 IoT Core</a:t>
            </a: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No Shell, Universal Windows Apps and Drivers</a:t>
            </a: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256MB RAM, 2GB storage</a:t>
            </a: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X86 or ARM</a:t>
            </a:r>
          </a:p>
          <a:p>
            <a:pPr marL="0" marR="0" lvl="0" indent="0" algn="l" defTabSz="932475" rtl="0" eaLnBrk="1" fontAlgn="auto" latinLnBrk="0" hangingPunct="1">
              <a:lnSpc>
                <a:spcPct val="100000"/>
              </a:lnSpc>
              <a:spcBef>
                <a:spcPts val="0"/>
              </a:spcBef>
              <a:spcAft>
                <a:spcPts val="408"/>
              </a:spcAft>
              <a:buClrTx/>
              <a:buSzTx/>
              <a:buFontTx/>
              <a:buNone/>
              <a:tabLst/>
              <a:defRPr/>
            </a:pPr>
            <a:endParaRPr kumimoji="0" lang="en-US" sz="1020" b="0" i="0" u="none" strike="noStrike" kern="0" cap="none" spc="0" normalizeH="0" baseline="0" noProof="0" dirty="0">
              <a:ln>
                <a:noFill/>
              </a:ln>
              <a:solidFill>
                <a:prstClr val="black"/>
              </a:solidFill>
              <a:effectLst/>
              <a:uLnTx/>
              <a:uFillTx/>
              <a:latin typeface="Segoe UI Light"/>
              <a:ea typeface="+mn-ea"/>
              <a:cs typeface="+mn-cs"/>
            </a:endParaRPr>
          </a:p>
        </p:txBody>
      </p:sp>
      <p:sp>
        <p:nvSpPr>
          <p:cNvPr id="11" name="Rectangle 25"/>
          <p:cNvSpPr>
            <a:spLocks noChangeAspect="1"/>
          </p:cNvSpPr>
          <p:nvPr/>
        </p:nvSpPr>
        <p:spPr bwMode="auto">
          <a:xfrm>
            <a:off x="6985120" y="4869212"/>
            <a:ext cx="540834" cy="374566"/>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285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50" normalizeH="0" baseline="0" noProof="0" dirty="0">
              <a:ln>
                <a:noFill/>
              </a:ln>
              <a:solidFill>
                <a:srgbClr val="5C2D91"/>
              </a:solidFill>
              <a:effectLst/>
              <a:uLnTx/>
              <a:uFillTx/>
              <a:latin typeface="Calibri Light" panose="020F0302020204030204"/>
              <a:ea typeface="Segoe UI" pitchFamily="34" charset="0"/>
              <a:cs typeface="Segoe UI" pitchFamily="34" charset="0"/>
            </a:endParaRPr>
          </a:p>
        </p:txBody>
      </p:sp>
      <p:sp>
        <p:nvSpPr>
          <p:cNvPr id="12" name="Rectangle 35"/>
          <p:cNvSpPr>
            <a:spLocks noChangeAspect="1"/>
          </p:cNvSpPr>
          <p:nvPr/>
        </p:nvSpPr>
        <p:spPr bwMode="auto">
          <a:xfrm>
            <a:off x="9331743" y="1498332"/>
            <a:ext cx="871331" cy="541019"/>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3" name="Rounded Rectangle 4"/>
          <p:cNvSpPr>
            <a:spLocks noChangeAspect="1"/>
          </p:cNvSpPr>
          <p:nvPr/>
        </p:nvSpPr>
        <p:spPr bwMode="auto">
          <a:xfrm>
            <a:off x="9603368" y="2349035"/>
            <a:ext cx="375093" cy="709210"/>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4" name="Rectangle 19"/>
          <p:cNvSpPr>
            <a:spLocks noChangeAspect="1"/>
          </p:cNvSpPr>
          <p:nvPr/>
        </p:nvSpPr>
        <p:spPr bwMode="auto">
          <a:xfrm>
            <a:off x="9699219" y="3379823"/>
            <a:ext cx="629435" cy="618188"/>
          </a:xfrm>
          <a:custGeom>
            <a:avLst/>
            <a:gdLst/>
            <a:ahLst/>
            <a:cxnLst/>
            <a:rect l="l" t="t" r="r" b="b"/>
            <a:pathLst>
              <a:path w="4318246" h="4242185">
                <a:moveTo>
                  <a:pt x="341993" y="2164765"/>
                </a:moveTo>
                <a:lnTo>
                  <a:pt x="797381" y="2439279"/>
                </a:lnTo>
                <a:lnTo>
                  <a:pt x="798646" y="2164765"/>
                </a:lnTo>
                <a:close/>
                <a:moveTo>
                  <a:pt x="801460" y="1554075"/>
                </a:moveTo>
                <a:lnTo>
                  <a:pt x="1884317" y="1708652"/>
                </a:lnTo>
                <a:cubicBezTo>
                  <a:pt x="1880053" y="2439084"/>
                  <a:pt x="1872524" y="3185843"/>
                  <a:pt x="1868260" y="3916275"/>
                </a:cubicBezTo>
                <a:lnTo>
                  <a:pt x="791935" y="3621000"/>
                </a:lnTo>
                <a:lnTo>
                  <a:pt x="796859" y="2552606"/>
                </a:lnTo>
                <a:lnTo>
                  <a:pt x="153476" y="2164765"/>
                </a:lnTo>
                <a:lnTo>
                  <a:pt x="0" y="2164765"/>
                </a:lnTo>
                <a:lnTo>
                  <a:pt x="0" y="1994948"/>
                </a:lnTo>
                <a:lnTo>
                  <a:pt x="799428" y="1994948"/>
                </a:lnTo>
                <a:close/>
                <a:moveTo>
                  <a:pt x="2601684" y="1506451"/>
                </a:moveTo>
                <a:lnTo>
                  <a:pt x="2630259" y="2708363"/>
                </a:lnTo>
                <a:lnTo>
                  <a:pt x="1923394" y="3008076"/>
                </a:lnTo>
                <a:cubicBezTo>
                  <a:pt x="1921398" y="2576713"/>
                  <a:pt x="1922729" y="2145351"/>
                  <a:pt x="1920733" y="1713988"/>
                </a:cubicBezTo>
                <a:close/>
                <a:moveTo>
                  <a:pt x="1673900" y="1376706"/>
                </a:moveTo>
                <a:lnTo>
                  <a:pt x="2580211" y="1489805"/>
                </a:lnTo>
                <a:cubicBezTo>
                  <a:pt x="2260996" y="1610712"/>
                  <a:pt x="2161818" y="1605197"/>
                  <a:pt x="1929100" y="1695212"/>
                </a:cubicBezTo>
                <a:lnTo>
                  <a:pt x="814183" y="1540776"/>
                </a:lnTo>
                <a:close/>
                <a:moveTo>
                  <a:pt x="1778588" y="878064"/>
                </a:moveTo>
                <a:lnTo>
                  <a:pt x="2354849" y="942701"/>
                </a:lnTo>
                <a:cubicBezTo>
                  <a:pt x="2357649" y="1096870"/>
                  <a:pt x="2347148" y="1237740"/>
                  <a:pt x="2349948" y="1391909"/>
                </a:cubicBezTo>
                <a:lnTo>
                  <a:pt x="2353906" y="1424677"/>
                </a:lnTo>
                <a:lnTo>
                  <a:pt x="1778588" y="1338180"/>
                </a:lnTo>
                <a:close/>
                <a:moveTo>
                  <a:pt x="2951461" y="527541"/>
                </a:moveTo>
                <a:cubicBezTo>
                  <a:pt x="2907654" y="520554"/>
                  <a:pt x="2866480" y="550402"/>
                  <a:pt x="2859493" y="594208"/>
                </a:cubicBezTo>
                <a:lnTo>
                  <a:pt x="2808895" y="911472"/>
                </a:lnTo>
                <a:cubicBezTo>
                  <a:pt x="2801908" y="955278"/>
                  <a:pt x="2831756" y="996453"/>
                  <a:pt x="2875562" y="1003440"/>
                </a:cubicBezTo>
                <a:lnTo>
                  <a:pt x="3318707" y="1074114"/>
                </a:lnTo>
                <a:cubicBezTo>
                  <a:pt x="3362513" y="1081101"/>
                  <a:pt x="3403688" y="1051253"/>
                  <a:pt x="3410674" y="1007447"/>
                </a:cubicBezTo>
                <a:lnTo>
                  <a:pt x="3461273" y="690183"/>
                </a:lnTo>
                <a:cubicBezTo>
                  <a:pt x="3468260" y="646377"/>
                  <a:pt x="3438412" y="605202"/>
                  <a:pt x="3394605" y="598216"/>
                </a:cubicBezTo>
                <a:close/>
                <a:moveTo>
                  <a:pt x="4318246" y="368343"/>
                </a:moveTo>
                <a:lnTo>
                  <a:pt x="4261872" y="3327785"/>
                </a:lnTo>
                <a:lnTo>
                  <a:pt x="3222088" y="4242185"/>
                </a:lnTo>
                <a:lnTo>
                  <a:pt x="1919228" y="3914731"/>
                </a:lnTo>
                <a:lnTo>
                  <a:pt x="1919473" y="3320806"/>
                </a:lnTo>
                <a:lnTo>
                  <a:pt x="3334836" y="3630526"/>
                </a:lnTo>
                <a:lnTo>
                  <a:pt x="4067695" y="3130077"/>
                </a:lnTo>
                <a:lnTo>
                  <a:pt x="4067695" y="423948"/>
                </a:lnTo>
                <a:close/>
                <a:moveTo>
                  <a:pt x="2736579" y="368342"/>
                </a:moveTo>
                <a:lnTo>
                  <a:pt x="3990789" y="417769"/>
                </a:lnTo>
                <a:lnTo>
                  <a:pt x="3990789" y="3074472"/>
                </a:lnTo>
                <a:lnTo>
                  <a:pt x="3317346" y="3562564"/>
                </a:lnTo>
                <a:lnTo>
                  <a:pt x="1919793" y="3260416"/>
                </a:lnTo>
                <a:cubicBezTo>
                  <a:pt x="1920799" y="3194323"/>
                  <a:pt x="1918481" y="3121579"/>
                  <a:pt x="1919487" y="3055486"/>
                </a:cubicBezTo>
                <a:cubicBezTo>
                  <a:pt x="2158384" y="2933978"/>
                  <a:pt x="2491503" y="2806742"/>
                  <a:pt x="2730400" y="2685234"/>
                </a:cubicBezTo>
                <a:cubicBezTo>
                  <a:pt x="2732460" y="1912937"/>
                  <a:pt x="2734519" y="1140639"/>
                  <a:pt x="2736579" y="368342"/>
                </a:cubicBezTo>
                <a:close/>
                <a:moveTo>
                  <a:pt x="1768680" y="108305"/>
                </a:moveTo>
                <a:lnTo>
                  <a:pt x="1682767" y="646920"/>
                </a:lnTo>
                <a:lnTo>
                  <a:pt x="2457966" y="770570"/>
                </a:lnTo>
                <a:lnTo>
                  <a:pt x="2543879" y="231954"/>
                </a:lnTo>
                <a:close/>
                <a:moveTo>
                  <a:pt x="1739342" y="1062"/>
                </a:moveTo>
                <a:lnTo>
                  <a:pt x="2617052" y="132810"/>
                </a:lnTo>
                <a:cubicBezTo>
                  <a:pt x="2668797" y="140577"/>
                  <a:pt x="2704448" y="188821"/>
                  <a:pt x="2696681" y="240566"/>
                </a:cubicBezTo>
                <a:lnTo>
                  <a:pt x="2607416" y="835252"/>
                </a:lnTo>
                <a:cubicBezTo>
                  <a:pt x="2599648" y="886997"/>
                  <a:pt x="2551405" y="922648"/>
                  <a:pt x="2499659" y="914880"/>
                </a:cubicBezTo>
                <a:lnTo>
                  <a:pt x="1621950" y="783132"/>
                </a:lnTo>
                <a:cubicBezTo>
                  <a:pt x="1570205" y="775365"/>
                  <a:pt x="1534554" y="727121"/>
                  <a:pt x="1542321" y="675376"/>
                </a:cubicBezTo>
                <a:lnTo>
                  <a:pt x="1631586" y="80690"/>
                </a:lnTo>
                <a:cubicBezTo>
                  <a:pt x="1639354" y="28945"/>
                  <a:pt x="1687597" y="-6706"/>
                  <a:pt x="1739342" y="1062"/>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5" name="Rectangle 34"/>
          <p:cNvSpPr>
            <a:spLocks noChangeAspect="1"/>
          </p:cNvSpPr>
          <p:nvPr/>
        </p:nvSpPr>
        <p:spPr bwMode="auto">
          <a:xfrm>
            <a:off x="6411635" y="4128419"/>
            <a:ext cx="348963" cy="613784"/>
          </a:xfrm>
          <a:custGeom>
            <a:avLst/>
            <a:gdLst/>
            <a:ahLst/>
            <a:cxnLst/>
            <a:rect l="l" t="t" r="r" b="b"/>
            <a:pathLst>
              <a:path w="1171885" h="2061737">
                <a:moveTo>
                  <a:pt x="143419" y="1960615"/>
                </a:moveTo>
                <a:cubicBezTo>
                  <a:pt x="138369" y="1960615"/>
                  <a:pt x="134275" y="1964709"/>
                  <a:pt x="134275" y="1969759"/>
                </a:cubicBezTo>
                <a:cubicBezTo>
                  <a:pt x="134275" y="1974809"/>
                  <a:pt x="138369" y="1978903"/>
                  <a:pt x="143419" y="1978903"/>
                </a:cubicBezTo>
                <a:lnTo>
                  <a:pt x="579179" y="1978903"/>
                </a:lnTo>
                <a:cubicBezTo>
                  <a:pt x="584229" y="1978903"/>
                  <a:pt x="588323" y="1974809"/>
                  <a:pt x="588323" y="1969759"/>
                </a:cubicBezTo>
                <a:cubicBezTo>
                  <a:pt x="588323" y="1964709"/>
                  <a:pt x="584229" y="1960615"/>
                  <a:pt x="579179" y="1960615"/>
                </a:cubicBezTo>
                <a:close/>
                <a:moveTo>
                  <a:pt x="143419" y="1910375"/>
                </a:moveTo>
                <a:cubicBezTo>
                  <a:pt x="138369" y="1910375"/>
                  <a:pt x="134275" y="1914469"/>
                  <a:pt x="134275" y="1919519"/>
                </a:cubicBezTo>
                <a:cubicBezTo>
                  <a:pt x="134275" y="1924569"/>
                  <a:pt x="138369" y="1928663"/>
                  <a:pt x="143419" y="1928663"/>
                </a:cubicBezTo>
                <a:lnTo>
                  <a:pt x="579179" y="1928663"/>
                </a:lnTo>
                <a:cubicBezTo>
                  <a:pt x="584229" y="1928663"/>
                  <a:pt x="588323" y="1924569"/>
                  <a:pt x="588323" y="1919519"/>
                </a:cubicBezTo>
                <a:cubicBezTo>
                  <a:pt x="588323" y="1914469"/>
                  <a:pt x="584229" y="1910375"/>
                  <a:pt x="579179" y="1910375"/>
                </a:cubicBezTo>
                <a:close/>
                <a:moveTo>
                  <a:pt x="636962" y="1860134"/>
                </a:moveTo>
                <a:cubicBezTo>
                  <a:pt x="626871" y="1860134"/>
                  <a:pt x="618691" y="1868314"/>
                  <a:pt x="618691" y="1878405"/>
                </a:cubicBezTo>
                <a:lnTo>
                  <a:pt x="618691" y="1951488"/>
                </a:lnTo>
                <a:cubicBezTo>
                  <a:pt x="618691" y="1961579"/>
                  <a:pt x="626871" y="1969759"/>
                  <a:pt x="636962" y="1969759"/>
                </a:cubicBezTo>
                <a:lnTo>
                  <a:pt x="1027491" y="1969759"/>
                </a:lnTo>
                <a:cubicBezTo>
                  <a:pt x="1037582" y="1969759"/>
                  <a:pt x="1045762" y="1961579"/>
                  <a:pt x="1045762" y="1951488"/>
                </a:cubicBezTo>
                <a:lnTo>
                  <a:pt x="1045762" y="1878405"/>
                </a:lnTo>
                <a:cubicBezTo>
                  <a:pt x="1045762" y="1868314"/>
                  <a:pt x="1037582" y="1860134"/>
                  <a:pt x="1027491" y="1860134"/>
                </a:cubicBezTo>
                <a:close/>
                <a:moveTo>
                  <a:pt x="143419" y="1860134"/>
                </a:moveTo>
                <a:cubicBezTo>
                  <a:pt x="138369" y="1860134"/>
                  <a:pt x="134275" y="1864228"/>
                  <a:pt x="134275" y="1869278"/>
                </a:cubicBezTo>
                <a:cubicBezTo>
                  <a:pt x="134275" y="1874328"/>
                  <a:pt x="138369" y="1878422"/>
                  <a:pt x="143419" y="1878422"/>
                </a:cubicBezTo>
                <a:lnTo>
                  <a:pt x="579179" y="1878422"/>
                </a:lnTo>
                <a:cubicBezTo>
                  <a:pt x="584229" y="1878422"/>
                  <a:pt x="588323" y="1874328"/>
                  <a:pt x="588323" y="1869278"/>
                </a:cubicBezTo>
                <a:cubicBezTo>
                  <a:pt x="588323" y="1864228"/>
                  <a:pt x="584229" y="1860134"/>
                  <a:pt x="579179" y="1860134"/>
                </a:cubicBezTo>
                <a:close/>
                <a:moveTo>
                  <a:pt x="849158" y="653609"/>
                </a:moveTo>
                <a:lnTo>
                  <a:pt x="948122" y="653609"/>
                </a:lnTo>
                <a:lnTo>
                  <a:pt x="948122" y="1054223"/>
                </a:lnTo>
                <a:lnTo>
                  <a:pt x="849158" y="1054223"/>
                </a:lnTo>
                <a:close/>
                <a:moveTo>
                  <a:pt x="773632" y="653609"/>
                </a:moveTo>
                <a:lnTo>
                  <a:pt x="821706" y="653609"/>
                </a:lnTo>
                <a:lnTo>
                  <a:pt x="821706" y="1054223"/>
                </a:lnTo>
                <a:lnTo>
                  <a:pt x="773632" y="1054223"/>
                </a:lnTo>
                <a:close/>
                <a:moveTo>
                  <a:pt x="565313" y="653609"/>
                </a:moveTo>
                <a:lnTo>
                  <a:pt x="613386" y="653609"/>
                </a:lnTo>
                <a:lnTo>
                  <a:pt x="613386" y="1054223"/>
                </a:lnTo>
                <a:lnTo>
                  <a:pt x="565313" y="1054223"/>
                </a:lnTo>
                <a:close/>
                <a:moveTo>
                  <a:pt x="408629" y="653609"/>
                </a:moveTo>
                <a:lnTo>
                  <a:pt x="456702" y="653609"/>
                </a:lnTo>
                <a:lnTo>
                  <a:pt x="456702" y="1054223"/>
                </a:lnTo>
                <a:lnTo>
                  <a:pt x="408629" y="1054223"/>
                </a:lnTo>
                <a:close/>
                <a:moveTo>
                  <a:pt x="264406" y="653609"/>
                </a:moveTo>
                <a:lnTo>
                  <a:pt x="380140" y="653609"/>
                </a:lnTo>
                <a:lnTo>
                  <a:pt x="380140" y="1054223"/>
                </a:lnTo>
                <a:lnTo>
                  <a:pt x="264406" y="1054223"/>
                </a:lnTo>
                <a:close/>
                <a:moveTo>
                  <a:pt x="203108" y="653609"/>
                </a:moveTo>
                <a:lnTo>
                  <a:pt x="250162" y="653609"/>
                </a:lnTo>
                <a:lnTo>
                  <a:pt x="250162" y="1054223"/>
                </a:lnTo>
                <a:lnTo>
                  <a:pt x="203108" y="1054223"/>
                </a:lnTo>
                <a:close/>
                <a:moveTo>
                  <a:pt x="117669" y="194556"/>
                </a:moveTo>
                <a:lnTo>
                  <a:pt x="117669" y="1775970"/>
                </a:lnTo>
                <a:lnTo>
                  <a:pt x="1054217" y="1775970"/>
                </a:lnTo>
                <a:lnTo>
                  <a:pt x="1054217" y="194556"/>
                </a:lnTo>
                <a:close/>
                <a:moveTo>
                  <a:pt x="195318" y="0"/>
                </a:moveTo>
                <a:lnTo>
                  <a:pt x="976567" y="0"/>
                </a:lnTo>
                <a:cubicBezTo>
                  <a:pt x="1084438" y="0"/>
                  <a:pt x="1171885" y="87447"/>
                  <a:pt x="1171885" y="195318"/>
                </a:cubicBezTo>
                <a:lnTo>
                  <a:pt x="1171885" y="1866419"/>
                </a:lnTo>
                <a:cubicBezTo>
                  <a:pt x="1171885" y="1974290"/>
                  <a:pt x="1084438" y="2061737"/>
                  <a:pt x="976567" y="2061737"/>
                </a:cubicBezTo>
                <a:lnTo>
                  <a:pt x="195318" y="2061737"/>
                </a:lnTo>
                <a:cubicBezTo>
                  <a:pt x="87447" y="2061737"/>
                  <a:pt x="0" y="1974290"/>
                  <a:pt x="0" y="1866419"/>
                </a:cubicBezTo>
                <a:lnTo>
                  <a:pt x="0" y="195318"/>
                </a:lnTo>
                <a:cubicBezTo>
                  <a:pt x="0" y="87447"/>
                  <a:pt x="87447" y="0"/>
                  <a:pt x="19531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a:ln>
                <a:noFill/>
              </a:ln>
              <a:solidFill>
                <a:srgbClr val="5C2D91"/>
              </a:solidFill>
              <a:effectLst/>
              <a:uLnTx/>
              <a:uFillTx/>
              <a:latin typeface="Calibri Light" panose="020F0302020204030204"/>
              <a:ea typeface="Segoe UI" pitchFamily="34" charset="0"/>
              <a:cs typeface="Segoe UI" pitchFamily="34" charset="0"/>
            </a:endParaRPr>
          </a:p>
        </p:txBody>
      </p:sp>
      <p:sp>
        <p:nvSpPr>
          <p:cNvPr id="16" name="Rectangle 12"/>
          <p:cNvSpPr>
            <a:spLocks noChangeArrowheads="1"/>
          </p:cNvSpPr>
          <p:nvPr/>
        </p:nvSpPr>
        <p:spPr bwMode="auto">
          <a:xfrm>
            <a:off x="8448765" y="5702930"/>
            <a:ext cx="531660" cy="709476"/>
          </a:xfrm>
          <a:custGeom>
            <a:avLst/>
            <a:gdLst/>
            <a:ahLst/>
            <a:cxnLst/>
            <a:rect l="l" t="t" r="r" b="b"/>
            <a:pathLst>
              <a:path w="2212183" h="3558139">
                <a:moveTo>
                  <a:pt x="173247" y="1026133"/>
                </a:moveTo>
                <a:lnTo>
                  <a:pt x="173247" y="1812392"/>
                </a:lnTo>
                <a:lnTo>
                  <a:pt x="439774" y="1812392"/>
                </a:lnTo>
                <a:lnTo>
                  <a:pt x="866217" y="1812392"/>
                </a:lnTo>
                <a:lnTo>
                  <a:pt x="1159397" y="1812392"/>
                </a:lnTo>
                <a:lnTo>
                  <a:pt x="1159397" y="1453786"/>
                </a:lnTo>
                <a:lnTo>
                  <a:pt x="1159397" y="1451499"/>
                </a:lnTo>
                <a:lnTo>
                  <a:pt x="1159397" y="1026133"/>
                </a:lnTo>
                <a:lnTo>
                  <a:pt x="613012" y="1026133"/>
                </a:lnTo>
                <a:lnTo>
                  <a:pt x="439774" y="1026133"/>
                </a:lnTo>
                <a:close/>
                <a:moveTo>
                  <a:pt x="0" y="772928"/>
                </a:moveTo>
                <a:lnTo>
                  <a:pt x="1332635" y="772928"/>
                </a:lnTo>
                <a:lnTo>
                  <a:pt x="1332635" y="3558139"/>
                </a:lnTo>
                <a:lnTo>
                  <a:pt x="0" y="3558139"/>
                </a:lnTo>
                <a:close/>
                <a:moveTo>
                  <a:pt x="439774" y="398713"/>
                </a:moveTo>
                <a:lnTo>
                  <a:pt x="1772409" y="398713"/>
                </a:lnTo>
                <a:lnTo>
                  <a:pt x="1772409" y="3197246"/>
                </a:lnTo>
                <a:lnTo>
                  <a:pt x="1399271" y="3197246"/>
                </a:lnTo>
                <a:lnTo>
                  <a:pt x="1399271" y="1451499"/>
                </a:lnTo>
                <a:lnTo>
                  <a:pt x="1612493" y="1451499"/>
                </a:lnTo>
                <a:lnTo>
                  <a:pt x="1612493" y="651918"/>
                </a:lnTo>
                <a:lnTo>
                  <a:pt x="613012" y="651918"/>
                </a:lnTo>
                <a:lnTo>
                  <a:pt x="613012" y="731876"/>
                </a:lnTo>
                <a:lnTo>
                  <a:pt x="439774" y="731876"/>
                </a:lnTo>
                <a:close/>
                <a:moveTo>
                  <a:pt x="866217" y="0"/>
                </a:moveTo>
                <a:lnTo>
                  <a:pt x="2212183" y="0"/>
                </a:lnTo>
                <a:lnTo>
                  <a:pt x="2212183" y="2798533"/>
                </a:lnTo>
                <a:lnTo>
                  <a:pt x="1852367" y="2798533"/>
                </a:lnTo>
                <a:lnTo>
                  <a:pt x="1852367" y="1052785"/>
                </a:lnTo>
                <a:lnTo>
                  <a:pt x="2038936" y="1052785"/>
                </a:lnTo>
                <a:lnTo>
                  <a:pt x="2038936" y="253204"/>
                </a:lnTo>
                <a:lnTo>
                  <a:pt x="1052786" y="253204"/>
                </a:lnTo>
                <a:lnTo>
                  <a:pt x="1052786" y="306510"/>
                </a:lnTo>
                <a:lnTo>
                  <a:pt x="866217" y="306510"/>
                </a:lnTo>
                <a:close/>
              </a:path>
            </a:pathLst>
          </a:custGeom>
          <a:solidFill>
            <a:schemeClr val="bg1"/>
          </a:solidFill>
          <a:ln>
            <a:noFill/>
          </a:ln>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17" name="Freeform 16"/>
          <p:cNvSpPr>
            <a:spLocks noChangeAspect="1"/>
          </p:cNvSpPr>
          <p:nvPr/>
        </p:nvSpPr>
        <p:spPr bwMode="auto">
          <a:xfrm>
            <a:off x="8468257" y="2892640"/>
            <a:ext cx="645434" cy="374896"/>
          </a:xfrm>
          <a:custGeom>
            <a:avLst/>
            <a:gdLst/>
            <a:ahLst/>
            <a:cxnLst/>
            <a:rect l="l" t="t" r="r" b="b"/>
            <a:pathLst>
              <a:path w="4240643" h="2463801">
                <a:moveTo>
                  <a:pt x="3459593" y="1539876"/>
                </a:moveTo>
                <a:lnTo>
                  <a:pt x="3992993" y="1539876"/>
                </a:lnTo>
                <a:lnTo>
                  <a:pt x="4240643" y="1778001"/>
                </a:lnTo>
                <a:lnTo>
                  <a:pt x="3459593" y="2463801"/>
                </a:lnTo>
                <a:lnTo>
                  <a:pt x="144893" y="2463801"/>
                </a:lnTo>
                <a:lnTo>
                  <a:pt x="144893" y="2359026"/>
                </a:lnTo>
                <a:lnTo>
                  <a:pt x="3278618" y="2359026"/>
                </a:lnTo>
                <a:lnTo>
                  <a:pt x="3459593" y="2273301"/>
                </a:lnTo>
                <a:close/>
                <a:moveTo>
                  <a:pt x="3138768" y="641031"/>
                </a:moveTo>
                <a:cubicBezTo>
                  <a:pt x="3102964" y="641031"/>
                  <a:pt x="3073939" y="662962"/>
                  <a:pt x="3073939" y="690015"/>
                </a:cubicBezTo>
                <a:lnTo>
                  <a:pt x="3073939" y="922131"/>
                </a:lnTo>
                <a:cubicBezTo>
                  <a:pt x="3073939" y="949184"/>
                  <a:pt x="3102964" y="971115"/>
                  <a:pt x="3138768" y="971115"/>
                </a:cubicBezTo>
                <a:cubicBezTo>
                  <a:pt x="3174571" y="971115"/>
                  <a:pt x="3203597" y="949184"/>
                  <a:pt x="3203597" y="922131"/>
                </a:cubicBezTo>
                <a:lnTo>
                  <a:pt x="3203598" y="690016"/>
                </a:lnTo>
                <a:cubicBezTo>
                  <a:pt x="3203598" y="662963"/>
                  <a:pt x="3174572" y="641032"/>
                  <a:pt x="3138768" y="641032"/>
                </a:cubicBezTo>
                <a:close/>
                <a:moveTo>
                  <a:pt x="3138768" y="494515"/>
                </a:moveTo>
                <a:cubicBezTo>
                  <a:pt x="3102964" y="494515"/>
                  <a:pt x="3073939" y="516446"/>
                  <a:pt x="3073939" y="543499"/>
                </a:cubicBezTo>
                <a:lnTo>
                  <a:pt x="3073939" y="553030"/>
                </a:lnTo>
                <a:cubicBezTo>
                  <a:pt x="3073939" y="580083"/>
                  <a:pt x="3102964" y="602013"/>
                  <a:pt x="3138768" y="602013"/>
                </a:cubicBezTo>
                <a:cubicBezTo>
                  <a:pt x="3174571" y="602013"/>
                  <a:pt x="3203597" y="580083"/>
                  <a:pt x="3203597" y="553030"/>
                </a:cubicBezTo>
                <a:lnTo>
                  <a:pt x="3203598" y="543500"/>
                </a:lnTo>
                <a:cubicBezTo>
                  <a:pt x="3203598" y="516447"/>
                  <a:pt x="3174572" y="494516"/>
                  <a:pt x="3138768" y="494516"/>
                </a:cubicBezTo>
                <a:close/>
                <a:moveTo>
                  <a:pt x="3138768" y="348799"/>
                </a:moveTo>
                <a:cubicBezTo>
                  <a:pt x="3102964" y="348799"/>
                  <a:pt x="3073939" y="370730"/>
                  <a:pt x="3073939" y="397783"/>
                </a:cubicBezTo>
                <a:lnTo>
                  <a:pt x="3073939" y="406513"/>
                </a:lnTo>
                <a:cubicBezTo>
                  <a:pt x="3073939" y="433566"/>
                  <a:pt x="3102964" y="455496"/>
                  <a:pt x="3138768" y="455496"/>
                </a:cubicBezTo>
                <a:cubicBezTo>
                  <a:pt x="3174571" y="455496"/>
                  <a:pt x="3203597" y="433566"/>
                  <a:pt x="3203597" y="406513"/>
                </a:cubicBezTo>
                <a:lnTo>
                  <a:pt x="3203598" y="397783"/>
                </a:lnTo>
                <a:cubicBezTo>
                  <a:pt x="3203598" y="370730"/>
                  <a:pt x="3174572" y="348800"/>
                  <a:pt x="3138768" y="348800"/>
                </a:cubicBezTo>
                <a:close/>
                <a:moveTo>
                  <a:pt x="277909" y="210025"/>
                </a:moveTo>
                <a:lnTo>
                  <a:pt x="277909" y="2080313"/>
                </a:lnTo>
                <a:lnTo>
                  <a:pt x="2915290" y="2080313"/>
                </a:lnTo>
                <a:lnTo>
                  <a:pt x="2915290" y="210025"/>
                </a:lnTo>
                <a:close/>
                <a:moveTo>
                  <a:pt x="125099" y="0"/>
                </a:moveTo>
                <a:lnTo>
                  <a:pt x="3266662" y="0"/>
                </a:lnTo>
                <a:cubicBezTo>
                  <a:pt x="3335752" y="0"/>
                  <a:pt x="3391761" y="42319"/>
                  <a:pt x="3391761" y="94522"/>
                </a:cubicBezTo>
                <a:lnTo>
                  <a:pt x="3391761" y="2195814"/>
                </a:lnTo>
                <a:cubicBezTo>
                  <a:pt x="3391761" y="2248017"/>
                  <a:pt x="3335752" y="2290336"/>
                  <a:pt x="3266662" y="2290336"/>
                </a:cubicBezTo>
                <a:lnTo>
                  <a:pt x="125099" y="2290336"/>
                </a:lnTo>
                <a:cubicBezTo>
                  <a:pt x="56009" y="2290336"/>
                  <a:pt x="0" y="2248017"/>
                  <a:pt x="0" y="2195814"/>
                </a:cubicBezTo>
                <a:lnTo>
                  <a:pt x="0" y="94522"/>
                </a:lnTo>
                <a:cubicBezTo>
                  <a:pt x="0" y="42319"/>
                  <a:pt x="56009" y="0"/>
                  <a:pt x="12509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33" tIns="46617" rIns="46617" bIns="93233"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90"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52" normalizeH="0" baseline="0" noProof="0" dirty="0">
              <a:ln>
                <a:noFill/>
              </a:ln>
              <a:solidFill>
                <a:srgbClr val="FFFFFF"/>
              </a:solidFill>
              <a:effectLst/>
              <a:uLnTx/>
              <a:uFillTx/>
              <a:latin typeface="Calibri Light" panose="020F0302020204030204"/>
              <a:ea typeface="Segoe UI" pitchFamily="34" charset="0"/>
              <a:cs typeface="Segoe UI" pitchFamily="34" charset="0"/>
            </a:endParaRPr>
          </a:p>
        </p:txBody>
      </p:sp>
      <p:grpSp>
        <p:nvGrpSpPr>
          <p:cNvPr id="18" name="Group 17"/>
          <p:cNvGrpSpPr/>
          <p:nvPr/>
        </p:nvGrpSpPr>
        <p:grpSpPr>
          <a:xfrm>
            <a:off x="7361091" y="1519265"/>
            <a:ext cx="652239" cy="498996"/>
            <a:chOff x="-3648455" y="2506228"/>
            <a:chExt cx="3192462" cy="2536826"/>
          </a:xfrm>
          <a:solidFill>
            <a:schemeClr val="bg1"/>
          </a:solidFill>
        </p:grpSpPr>
        <p:sp>
          <p:nvSpPr>
            <p:cNvPr id="19" name="Freeform 5"/>
            <p:cNvSpPr>
              <a:spLocks noEditPoints="1"/>
            </p:cNvSpPr>
            <p:nvPr/>
          </p:nvSpPr>
          <p:spPr bwMode="auto">
            <a:xfrm>
              <a:off x="-1984754" y="2637993"/>
              <a:ext cx="573089"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0" name="Oval 6"/>
            <p:cNvSpPr>
              <a:spLocks noChangeArrowheads="1"/>
            </p:cNvSpPr>
            <p:nvPr/>
          </p:nvSpPr>
          <p:spPr bwMode="auto">
            <a:xfrm>
              <a:off x="-1784729" y="2838015"/>
              <a:ext cx="16827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1" name="Freeform 7"/>
            <p:cNvSpPr>
              <a:spLocks noEditPoints="1"/>
            </p:cNvSpPr>
            <p:nvPr/>
          </p:nvSpPr>
          <p:spPr bwMode="auto">
            <a:xfrm>
              <a:off x="-3648455" y="2506228"/>
              <a:ext cx="782637" cy="784226"/>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2" name="Oval 8"/>
            <p:cNvSpPr>
              <a:spLocks noChangeArrowheads="1"/>
            </p:cNvSpPr>
            <p:nvPr/>
          </p:nvSpPr>
          <p:spPr bwMode="auto">
            <a:xfrm>
              <a:off x="-3373817" y="2782451"/>
              <a:ext cx="230186" cy="2333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3" name="Freeform 9"/>
            <p:cNvSpPr>
              <a:spLocks/>
            </p:cNvSpPr>
            <p:nvPr/>
          </p:nvSpPr>
          <p:spPr bwMode="auto">
            <a:xfrm>
              <a:off x="-1005268" y="3973079"/>
              <a:ext cx="458786" cy="733426"/>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4" name="Freeform 10"/>
            <p:cNvSpPr>
              <a:spLocks/>
            </p:cNvSpPr>
            <p:nvPr/>
          </p:nvSpPr>
          <p:spPr bwMode="auto">
            <a:xfrm>
              <a:off x="-3448430" y="4371541"/>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5" name="Freeform 11"/>
            <p:cNvSpPr>
              <a:spLocks/>
            </p:cNvSpPr>
            <p:nvPr/>
          </p:nvSpPr>
          <p:spPr bwMode="auto">
            <a:xfrm>
              <a:off x="-3313495" y="3246002"/>
              <a:ext cx="1009652" cy="1004890"/>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6" name="Freeform 12"/>
            <p:cNvSpPr>
              <a:spLocks/>
            </p:cNvSpPr>
            <p:nvPr/>
          </p:nvSpPr>
          <p:spPr bwMode="auto">
            <a:xfrm>
              <a:off x="-2775329" y="2684026"/>
              <a:ext cx="719138" cy="493715"/>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7" name="Freeform 13"/>
            <p:cNvSpPr>
              <a:spLocks/>
            </p:cNvSpPr>
            <p:nvPr/>
          </p:nvSpPr>
          <p:spPr bwMode="auto">
            <a:xfrm>
              <a:off x="-1660903" y="3131703"/>
              <a:ext cx="877888" cy="95726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sp>
        <p:nvSpPr>
          <p:cNvPr id="28" name="Rectangle 400"/>
          <p:cNvSpPr/>
          <p:nvPr/>
        </p:nvSpPr>
        <p:spPr bwMode="auto">
          <a:xfrm>
            <a:off x="6372010" y="5691508"/>
            <a:ext cx="531995" cy="474041"/>
          </a:xfrm>
          <a:custGeom>
            <a:avLst/>
            <a:gdLst/>
            <a:ahLst/>
            <a:cxnLst/>
            <a:rect l="l" t="t" r="r" b="b"/>
            <a:pathLst>
              <a:path w="2427557" h="2157628">
                <a:moveTo>
                  <a:pt x="1137152" y="1713146"/>
                </a:moveTo>
                <a:cubicBezTo>
                  <a:pt x="1060812" y="1713146"/>
                  <a:pt x="998926" y="1773764"/>
                  <a:pt x="998926" y="1848540"/>
                </a:cubicBezTo>
                <a:cubicBezTo>
                  <a:pt x="998926" y="1923316"/>
                  <a:pt x="1060812" y="1983934"/>
                  <a:pt x="1137152" y="1983934"/>
                </a:cubicBezTo>
                <a:cubicBezTo>
                  <a:pt x="1213492" y="1983934"/>
                  <a:pt x="1275378" y="1923316"/>
                  <a:pt x="1275378" y="1848540"/>
                </a:cubicBezTo>
                <a:cubicBezTo>
                  <a:pt x="1275378" y="1773764"/>
                  <a:pt x="1213492" y="1713146"/>
                  <a:pt x="1137152" y="1713146"/>
                </a:cubicBezTo>
                <a:close/>
                <a:moveTo>
                  <a:pt x="740920" y="1713146"/>
                </a:moveTo>
                <a:cubicBezTo>
                  <a:pt x="664580" y="1713146"/>
                  <a:pt x="602694" y="1773764"/>
                  <a:pt x="602694" y="1848540"/>
                </a:cubicBezTo>
                <a:cubicBezTo>
                  <a:pt x="602694" y="1923316"/>
                  <a:pt x="664580" y="1983934"/>
                  <a:pt x="740920" y="1983934"/>
                </a:cubicBezTo>
                <a:cubicBezTo>
                  <a:pt x="817260" y="1983934"/>
                  <a:pt x="879146" y="1923316"/>
                  <a:pt x="879146" y="1848540"/>
                </a:cubicBezTo>
                <a:cubicBezTo>
                  <a:pt x="879146" y="1773764"/>
                  <a:pt x="817260" y="1713146"/>
                  <a:pt x="740920" y="1713146"/>
                </a:cubicBezTo>
                <a:close/>
                <a:moveTo>
                  <a:pt x="344688" y="1713146"/>
                </a:moveTo>
                <a:cubicBezTo>
                  <a:pt x="268348" y="1713146"/>
                  <a:pt x="206462" y="1773764"/>
                  <a:pt x="206462" y="1848540"/>
                </a:cubicBezTo>
                <a:cubicBezTo>
                  <a:pt x="206462" y="1923316"/>
                  <a:pt x="268348" y="1983934"/>
                  <a:pt x="344688" y="1983934"/>
                </a:cubicBezTo>
                <a:cubicBezTo>
                  <a:pt x="421028" y="1983934"/>
                  <a:pt x="482914" y="1923316"/>
                  <a:pt x="482914" y="1848540"/>
                </a:cubicBezTo>
                <a:cubicBezTo>
                  <a:pt x="482914" y="1773764"/>
                  <a:pt x="421028" y="1713146"/>
                  <a:pt x="344688" y="1713146"/>
                </a:cubicBezTo>
                <a:close/>
                <a:moveTo>
                  <a:pt x="1137152" y="1302659"/>
                </a:moveTo>
                <a:cubicBezTo>
                  <a:pt x="1060812" y="1302659"/>
                  <a:pt x="998926" y="1363277"/>
                  <a:pt x="998926" y="1438053"/>
                </a:cubicBezTo>
                <a:cubicBezTo>
                  <a:pt x="998926" y="1512829"/>
                  <a:pt x="1060812" y="1573447"/>
                  <a:pt x="1137152" y="1573447"/>
                </a:cubicBezTo>
                <a:cubicBezTo>
                  <a:pt x="1213492" y="1573447"/>
                  <a:pt x="1275378" y="1512829"/>
                  <a:pt x="1275378" y="1438053"/>
                </a:cubicBezTo>
                <a:cubicBezTo>
                  <a:pt x="1275378" y="1363277"/>
                  <a:pt x="1213492" y="1302659"/>
                  <a:pt x="1137152" y="1302659"/>
                </a:cubicBezTo>
                <a:close/>
                <a:moveTo>
                  <a:pt x="740920" y="1302659"/>
                </a:moveTo>
                <a:cubicBezTo>
                  <a:pt x="664580" y="1302659"/>
                  <a:pt x="602694" y="1363277"/>
                  <a:pt x="602694" y="1438053"/>
                </a:cubicBezTo>
                <a:cubicBezTo>
                  <a:pt x="602694" y="1512829"/>
                  <a:pt x="664580" y="1573447"/>
                  <a:pt x="740920" y="1573447"/>
                </a:cubicBezTo>
                <a:cubicBezTo>
                  <a:pt x="817260" y="1573447"/>
                  <a:pt x="879146" y="1512829"/>
                  <a:pt x="879146" y="1438053"/>
                </a:cubicBezTo>
                <a:cubicBezTo>
                  <a:pt x="879146" y="1363277"/>
                  <a:pt x="817260" y="1302659"/>
                  <a:pt x="740920" y="1302659"/>
                </a:cubicBezTo>
                <a:close/>
                <a:moveTo>
                  <a:pt x="344688" y="1302659"/>
                </a:moveTo>
                <a:cubicBezTo>
                  <a:pt x="268348" y="1302659"/>
                  <a:pt x="206462" y="1363277"/>
                  <a:pt x="206462" y="1438053"/>
                </a:cubicBezTo>
                <a:cubicBezTo>
                  <a:pt x="206462" y="1512829"/>
                  <a:pt x="268348" y="1573447"/>
                  <a:pt x="344688" y="1573447"/>
                </a:cubicBezTo>
                <a:cubicBezTo>
                  <a:pt x="421028" y="1573447"/>
                  <a:pt x="482914" y="1512829"/>
                  <a:pt x="482914" y="1438053"/>
                </a:cubicBezTo>
                <a:cubicBezTo>
                  <a:pt x="482914" y="1363277"/>
                  <a:pt x="421028" y="1302659"/>
                  <a:pt x="344688" y="1302659"/>
                </a:cubicBezTo>
                <a:close/>
                <a:moveTo>
                  <a:pt x="1678851" y="1191552"/>
                </a:moveTo>
                <a:lnTo>
                  <a:pt x="1678851" y="1290962"/>
                </a:lnTo>
                <a:cubicBezTo>
                  <a:pt x="1716650" y="1276927"/>
                  <a:pt x="1753565" y="1220563"/>
                  <a:pt x="1678851" y="1191552"/>
                </a:cubicBezTo>
                <a:close/>
                <a:moveTo>
                  <a:pt x="1664260" y="1053673"/>
                </a:moveTo>
                <a:cubicBezTo>
                  <a:pt x="1640223" y="1060115"/>
                  <a:pt x="1611859" y="1077582"/>
                  <a:pt x="1626486" y="1118449"/>
                </a:cubicBezTo>
                <a:cubicBezTo>
                  <a:pt x="1635590" y="1132658"/>
                  <a:pt x="1651289" y="1139910"/>
                  <a:pt x="1664260" y="1144474"/>
                </a:cubicBezTo>
                <a:close/>
                <a:moveTo>
                  <a:pt x="1670193" y="992446"/>
                </a:moveTo>
                <a:lnTo>
                  <a:pt x="1672917" y="992446"/>
                </a:lnTo>
                <a:cubicBezTo>
                  <a:pt x="1676194" y="992446"/>
                  <a:pt x="1678851" y="995512"/>
                  <a:pt x="1678851" y="999293"/>
                </a:cubicBezTo>
                <a:lnTo>
                  <a:pt x="1678851" y="1039377"/>
                </a:lnTo>
                <a:cubicBezTo>
                  <a:pt x="1700671" y="1041600"/>
                  <a:pt x="1717287" y="1045587"/>
                  <a:pt x="1733006" y="1054746"/>
                </a:cubicBezTo>
                <a:cubicBezTo>
                  <a:pt x="1745328" y="1065784"/>
                  <a:pt x="1747922" y="1074577"/>
                  <a:pt x="1744680" y="1083932"/>
                </a:cubicBezTo>
                <a:cubicBezTo>
                  <a:pt x="1733979" y="1093660"/>
                  <a:pt x="1709173" y="1079254"/>
                  <a:pt x="1702364" y="1055869"/>
                </a:cubicBezTo>
                <a:cubicBezTo>
                  <a:pt x="1694483" y="1054264"/>
                  <a:pt x="1687485" y="1050110"/>
                  <a:pt x="1678851" y="1050833"/>
                </a:cubicBezTo>
                <a:lnTo>
                  <a:pt x="1678851" y="1149514"/>
                </a:lnTo>
                <a:cubicBezTo>
                  <a:pt x="1825718" y="1195737"/>
                  <a:pt x="1743341" y="1298826"/>
                  <a:pt x="1678851" y="1304854"/>
                </a:cubicBezTo>
                <a:lnTo>
                  <a:pt x="1678851" y="1337509"/>
                </a:lnTo>
                <a:cubicBezTo>
                  <a:pt x="1678851" y="1341290"/>
                  <a:pt x="1676194" y="1344356"/>
                  <a:pt x="1672917" y="1344356"/>
                </a:cubicBezTo>
                <a:lnTo>
                  <a:pt x="1670193" y="1344356"/>
                </a:lnTo>
                <a:cubicBezTo>
                  <a:pt x="1666916" y="1344356"/>
                  <a:pt x="1664260" y="1341290"/>
                  <a:pt x="1664260" y="1337509"/>
                </a:cubicBezTo>
                <a:lnTo>
                  <a:pt x="1664260" y="1305880"/>
                </a:lnTo>
                <a:cubicBezTo>
                  <a:pt x="1653490" y="1306996"/>
                  <a:pt x="1643429" y="1305777"/>
                  <a:pt x="1630863" y="1302823"/>
                </a:cubicBezTo>
                <a:cubicBezTo>
                  <a:pt x="1610111" y="1296649"/>
                  <a:pt x="1573307" y="1274199"/>
                  <a:pt x="1591952" y="1255677"/>
                </a:cubicBezTo>
                <a:cubicBezTo>
                  <a:pt x="1605733" y="1246135"/>
                  <a:pt x="1627783" y="1268025"/>
                  <a:pt x="1633295" y="1289353"/>
                </a:cubicBezTo>
                <a:cubicBezTo>
                  <a:pt x="1644040" y="1293168"/>
                  <a:pt x="1653237" y="1295792"/>
                  <a:pt x="1664260" y="1294525"/>
                </a:cubicBezTo>
                <a:lnTo>
                  <a:pt x="1664260" y="1186587"/>
                </a:lnTo>
                <a:cubicBezTo>
                  <a:pt x="1630347" y="1175068"/>
                  <a:pt x="1586458" y="1153777"/>
                  <a:pt x="1586602" y="1108627"/>
                </a:cubicBezTo>
                <a:cubicBezTo>
                  <a:pt x="1586747" y="1063064"/>
                  <a:pt x="1629330" y="1043148"/>
                  <a:pt x="1664260" y="1039737"/>
                </a:cubicBezTo>
                <a:lnTo>
                  <a:pt x="1664260" y="999293"/>
                </a:lnTo>
                <a:cubicBezTo>
                  <a:pt x="1664260" y="995512"/>
                  <a:pt x="1666916" y="992446"/>
                  <a:pt x="1670193" y="992446"/>
                </a:cubicBezTo>
                <a:close/>
                <a:moveTo>
                  <a:pt x="1724371" y="450966"/>
                </a:moveTo>
                <a:lnTo>
                  <a:pt x="1770091" y="450966"/>
                </a:lnTo>
                <a:lnTo>
                  <a:pt x="1770091" y="899314"/>
                </a:lnTo>
                <a:lnTo>
                  <a:pt x="1724371" y="899314"/>
                </a:lnTo>
                <a:close/>
                <a:moveTo>
                  <a:pt x="1621706" y="450966"/>
                </a:moveTo>
                <a:lnTo>
                  <a:pt x="1667426" y="450966"/>
                </a:lnTo>
                <a:lnTo>
                  <a:pt x="1667426" y="899314"/>
                </a:lnTo>
                <a:lnTo>
                  <a:pt x="1621706" y="899314"/>
                </a:lnTo>
                <a:close/>
                <a:moveTo>
                  <a:pt x="1519041" y="450966"/>
                </a:moveTo>
                <a:lnTo>
                  <a:pt x="1564761" y="450966"/>
                </a:lnTo>
                <a:lnTo>
                  <a:pt x="1564761" y="899314"/>
                </a:lnTo>
                <a:lnTo>
                  <a:pt x="1519041" y="899314"/>
                </a:lnTo>
                <a:close/>
                <a:moveTo>
                  <a:pt x="2053281" y="400716"/>
                </a:moveTo>
                <a:lnTo>
                  <a:pt x="2053281" y="1453952"/>
                </a:lnTo>
                <a:lnTo>
                  <a:pt x="2287566" y="1453952"/>
                </a:lnTo>
                <a:cubicBezTo>
                  <a:pt x="2330192" y="1453952"/>
                  <a:pt x="2364748" y="1419396"/>
                  <a:pt x="2364748" y="1376770"/>
                </a:cubicBezTo>
                <a:lnTo>
                  <a:pt x="2364748" y="477899"/>
                </a:lnTo>
                <a:cubicBezTo>
                  <a:pt x="2364748" y="435272"/>
                  <a:pt x="2330192" y="400716"/>
                  <a:pt x="2287566" y="400716"/>
                </a:cubicBezTo>
                <a:close/>
                <a:moveTo>
                  <a:pt x="1462980" y="400716"/>
                </a:moveTo>
                <a:lnTo>
                  <a:pt x="1462980" y="1453952"/>
                </a:lnTo>
                <a:lnTo>
                  <a:pt x="1880260" y="1453952"/>
                </a:lnTo>
                <a:lnTo>
                  <a:pt x="1880260" y="400716"/>
                </a:lnTo>
                <a:close/>
                <a:moveTo>
                  <a:pt x="250026" y="208196"/>
                </a:moveTo>
                <a:cubicBezTo>
                  <a:pt x="218585" y="208196"/>
                  <a:pt x="193097" y="233684"/>
                  <a:pt x="193097" y="265125"/>
                </a:cubicBezTo>
                <a:lnTo>
                  <a:pt x="193097" y="1124405"/>
                </a:lnTo>
                <a:cubicBezTo>
                  <a:pt x="193097" y="1155846"/>
                  <a:pt x="218585" y="1181334"/>
                  <a:pt x="250026" y="1181334"/>
                </a:cubicBezTo>
                <a:lnTo>
                  <a:pt x="1210374" y="1181334"/>
                </a:lnTo>
                <a:cubicBezTo>
                  <a:pt x="1241815" y="1181334"/>
                  <a:pt x="1267303" y="1155846"/>
                  <a:pt x="1267303" y="1124405"/>
                </a:cubicBezTo>
                <a:lnTo>
                  <a:pt x="1267303" y="265125"/>
                </a:lnTo>
                <a:cubicBezTo>
                  <a:pt x="1267303" y="233684"/>
                  <a:pt x="1241815" y="208196"/>
                  <a:pt x="1210374" y="208196"/>
                </a:cubicBezTo>
                <a:close/>
                <a:moveTo>
                  <a:pt x="243835" y="0"/>
                </a:moveTo>
                <a:lnTo>
                  <a:pt x="1219145" y="0"/>
                </a:lnTo>
                <a:cubicBezTo>
                  <a:pt x="1353811" y="0"/>
                  <a:pt x="1462980" y="109169"/>
                  <a:pt x="1462980" y="243835"/>
                </a:cubicBezTo>
                <a:lnTo>
                  <a:pt x="1462980" y="325122"/>
                </a:lnTo>
                <a:lnTo>
                  <a:pt x="2314448" y="325122"/>
                </a:lnTo>
                <a:cubicBezTo>
                  <a:pt x="2376916" y="325122"/>
                  <a:pt x="2427557" y="375763"/>
                  <a:pt x="2427557" y="438231"/>
                </a:cubicBezTo>
                <a:lnTo>
                  <a:pt x="2427557" y="1416436"/>
                </a:lnTo>
                <a:cubicBezTo>
                  <a:pt x="2427557" y="1478904"/>
                  <a:pt x="2376916" y="1529545"/>
                  <a:pt x="2314448" y="1529545"/>
                </a:cubicBezTo>
                <a:lnTo>
                  <a:pt x="1462980" y="1529545"/>
                </a:lnTo>
                <a:lnTo>
                  <a:pt x="1462980" y="1913793"/>
                </a:lnTo>
                <a:cubicBezTo>
                  <a:pt x="1462980" y="2048459"/>
                  <a:pt x="1353811" y="2157628"/>
                  <a:pt x="1219145" y="2157628"/>
                </a:cubicBezTo>
                <a:lnTo>
                  <a:pt x="243835" y="2157628"/>
                </a:lnTo>
                <a:cubicBezTo>
                  <a:pt x="109169" y="2157628"/>
                  <a:pt x="0" y="2048459"/>
                  <a:pt x="0" y="1913793"/>
                </a:cubicBezTo>
                <a:lnTo>
                  <a:pt x="0" y="243835"/>
                </a:lnTo>
                <a:cubicBezTo>
                  <a:pt x="0" y="109169"/>
                  <a:pt x="109169" y="0"/>
                  <a:pt x="24383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0" rIns="34280" bIns="68561" numCol="1" spcCol="0" rtlCol="0" fromWordArt="0" anchor="b" anchorCtr="0" forceAA="0" compatLnSpc="1">
            <a:prstTxWarp prst="textNoShape">
              <a:avLst/>
            </a:prstTxWarp>
            <a:noAutofit/>
          </a:bodyPr>
          <a:lstStyle/>
          <a:p>
            <a:pPr marL="0" marR="0" lvl="0" indent="0" algn="ctr" defTabSz="68548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3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nvGrpSpPr>
          <p:cNvPr id="29" name="Group 28"/>
          <p:cNvGrpSpPr/>
          <p:nvPr/>
        </p:nvGrpSpPr>
        <p:grpSpPr>
          <a:xfrm>
            <a:off x="8455893" y="3688454"/>
            <a:ext cx="642932" cy="753614"/>
            <a:chOff x="12849225" y="227013"/>
            <a:chExt cx="3357563" cy="5561012"/>
          </a:xfrm>
          <a:solidFill>
            <a:schemeClr val="bg1"/>
          </a:solidFill>
        </p:grpSpPr>
        <p:sp>
          <p:nvSpPr>
            <p:cNvPr id="30" name="Freeform 13"/>
            <p:cNvSpPr>
              <a:spLocks noEditPoints="1"/>
            </p:cNvSpPr>
            <p:nvPr/>
          </p:nvSpPr>
          <p:spPr bwMode="auto">
            <a:xfrm>
              <a:off x="12849225" y="227013"/>
              <a:ext cx="2830513" cy="1908175"/>
            </a:xfrm>
            <a:custGeom>
              <a:avLst/>
              <a:gdLst>
                <a:gd name="T0" fmla="*/ 0 w 1783"/>
                <a:gd name="T1" fmla="*/ 1202 h 1202"/>
                <a:gd name="T2" fmla="*/ 1783 w 1783"/>
                <a:gd name="T3" fmla="*/ 1202 h 1202"/>
                <a:gd name="T4" fmla="*/ 1783 w 1783"/>
                <a:gd name="T5" fmla="*/ 0 h 1202"/>
                <a:gd name="T6" fmla="*/ 0 w 1783"/>
                <a:gd name="T7" fmla="*/ 0 h 1202"/>
                <a:gd name="T8" fmla="*/ 0 w 1783"/>
                <a:gd name="T9" fmla="*/ 1202 h 1202"/>
                <a:gd name="T10" fmla="*/ 152 w 1783"/>
                <a:gd name="T11" fmla="*/ 154 h 1202"/>
                <a:gd name="T12" fmla="*/ 1631 w 1783"/>
                <a:gd name="T13" fmla="*/ 154 h 1202"/>
                <a:gd name="T14" fmla="*/ 1631 w 1783"/>
                <a:gd name="T15" fmla="*/ 1048 h 1202"/>
                <a:gd name="T16" fmla="*/ 152 w 1783"/>
                <a:gd name="T17" fmla="*/ 1048 h 1202"/>
                <a:gd name="T18" fmla="*/ 152 w 1783"/>
                <a:gd name="T19" fmla="*/ 154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3" h="1202">
                  <a:moveTo>
                    <a:pt x="0" y="1202"/>
                  </a:moveTo>
                  <a:lnTo>
                    <a:pt x="1783" y="1202"/>
                  </a:lnTo>
                  <a:lnTo>
                    <a:pt x="1783" y="0"/>
                  </a:lnTo>
                  <a:lnTo>
                    <a:pt x="0" y="0"/>
                  </a:lnTo>
                  <a:lnTo>
                    <a:pt x="0" y="1202"/>
                  </a:lnTo>
                  <a:close/>
                  <a:moveTo>
                    <a:pt x="152" y="154"/>
                  </a:moveTo>
                  <a:lnTo>
                    <a:pt x="1631" y="154"/>
                  </a:lnTo>
                  <a:lnTo>
                    <a:pt x="1631" y="1048"/>
                  </a:lnTo>
                  <a:lnTo>
                    <a:pt x="152" y="1048"/>
                  </a:lnTo>
                  <a:lnTo>
                    <a:pt x="152"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nvGrpSpPr>
            <p:cNvPr id="31" name="Group 30"/>
            <p:cNvGrpSpPr/>
            <p:nvPr/>
          </p:nvGrpSpPr>
          <p:grpSpPr>
            <a:xfrm>
              <a:off x="12849225" y="647700"/>
              <a:ext cx="3357563" cy="5140325"/>
              <a:chOff x="12849225" y="647700"/>
              <a:chExt cx="3357563" cy="5140325"/>
            </a:xfrm>
            <a:grpFill/>
          </p:grpSpPr>
          <p:sp>
            <p:nvSpPr>
              <p:cNvPr id="32" name="Rectangle 14"/>
              <p:cNvSpPr>
                <a:spLocks noChangeArrowheads="1"/>
              </p:cNvSpPr>
              <p:nvPr/>
            </p:nvSpPr>
            <p:spPr bwMode="auto">
              <a:xfrm>
                <a:off x="15830550" y="647700"/>
                <a:ext cx="376238" cy="1082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3" name="Freeform 15"/>
              <p:cNvSpPr>
                <a:spLocks/>
              </p:cNvSpPr>
              <p:nvPr/>
            </p:nvSpPr>
            <p:spPr bwMode="auto">
              <a:xfrm>
                <a:off x="12849225" y="2293938"/>
                <a:ext cx="2830513" cy="3494087"/>
              </a:xfrm>
              <a:custGeom>
                <a:avLst/>
                <a:gdLst>
                  <a:gd name="T0" fmla="*/ 1311 w 1783"/>
                  <a:gd name="T1" fmla="*/ 0 h 2201"/>
                  <a:gd name="T2" fmla="*/ 550 w 1783"/>
                  <a:gd name="T3" fmla="*/ 0 h 2201"/>
                  <a:gd name="T4" fmla="*/ 550 w 1783"/>
                  <a:gd name="T5" fmla="*/ 2069 h 2201"/>
                  <a:gd name="T6" fmla="*/ 0 w 1783"/>
                  <a:gd name="T7" fmla="*/ 2069 h 2201"/>
                  <a:gd name="T8" fmla="*/ 0 w 1783"/>
                  <a:gd name="T9" fmla="*/ 2201 h 2201"/>
                  <a:gd name="T10" fmla="*/ 1783 w 1783"/>
                  <a:gd name="T11" fmla="*/ 2201 h 2201"/>
                  <a:gd name="T12" fmla="*/ 1783 w 1783"/>
                  <a:gd name="T13" fmla="*/ 2069 h 2201"/>
                  <a:gd name="T14" fmla="*/ 1311 w 1783"/>
                  <a:gd name="T15" fmla="*/ 2069 h 2201"/>
                  <a:gd name="T16" fmla="*/ 1311 w 1783"/>
                  <a:gd name="T17" fmla="*/ 0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3" h="2201">
                    <a:moveTo>
                      <a:pt x="1311" y="0"/>
                    </a:moveTo>
                    <a:lnTo>
                      <a:pt x="550" y="0"/>
                    </a:lnTo>
                    <a:lnTo>
                      <a:pt x="550" y="2069"/>
                    </a:lnTo>
                    <a:lnTo>
                      <a:pt x="0" y="2069"/>
                    </a:lnTo>
                    <a:lnTo>
                      <a:pt x="0" y="2201"/>
                    </a:lnTo>
                    <a:lnTo>
                      <a:pt x="1783" y="2201"/>
                    </a:lnTo>
                    <a:lnTo>
                      <a:pt x="1783" y="2069"/>
                    </a:lnTo>
                    <a:lnTo>
                      <a:pt x="1311" y="2069"/>
                    </a:lnTo>
                    <a:lnTo>
                      <a:pt x="13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grpSp>
      <p:grpSp>
        <p:nvGrpSpPr>
          <p:cNvPr id="34" name="Group 33"/>
          <p:cNvGrpSpPr/>
          <p:nvPr/>
        </p:nvGrpSpPr>
        <p:grpSpPr>
          <a:xfrm>
            <a:off x="8489813" y="1664779"/>
            <a:ext cx="595190" cy="408257"/>
            <a:chOff x="7871810" y="3175673"/>
            <a:chExt cx="772691" cy="448812"/>
          </a:xfrm>
          <a:solidFill>
            <a:schemeClr val="bg1"/>
          </a:solidFill>
        </p:grpSpPr>
        <p:sp>
          <p:nvSpPr>
            <p:cNvPr id="35" name="Freeform 14"/>
            <p:cNvSpPr>
              <a:spLocks noEditPoints="1"/>
            </p:cNvSpPr>
            <p:nvPr/>
          </p:nvSpPr>
          <p:spPr bwMode="auto">
            <a:xfrm>
              <a:off x="8016574" y="3281845"/>
              <a:ext cx="311927" cy="223511"/>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grpFill/>
            <a:ln>
              <a:noFill/>
            </a:ln>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B4009E"/>
                </a:solidFill>
                <a:effectLst/>
                <a:uLnTx/>
                <a:uFillTx/>
                <a:latin typeface="Calibri Light" panose="020F0302020204030204"/>
                <a:ea typeface="+mn-ea"/>
                <a:cs typeface="+mn-cs"/>
              </a:endParaRPr>
            </a:p>
          </p:txBody>
        </p:sp>
        <p:sp>
          <p:nvSpPr>
            <p:cNvPr id="36" name="Freeform 35"/>
            <p:cNvSpPr>
              <a:spLocks noChangeAspect="1"/>
            </p:cNvSpPr>
            <p:nvPr/>
          </p:nvSpPr>
          <p:spPr bwMode="auto">
            <a:xfrm>
              <a:off x="7871810" y="3175673"/>
              <a:ext cx="772691" cy="448812"/>
            </a:xfrm>
            <a:custGeom>
              <a:avLst/>
              <a:gdLst/>
              <a:ahLst/>
              <a:cxnLst/>
              <a:rect l="l" t="t" r="r" b="b"/>
              <a:pathLst>
                <a:path w="4240643" h="2463801">
                  <a:moveTo>
                    <a:pt x="3459593" y="1539876"/>
                  </a:moveTo>
                  <a:lnTo>
                    <a:pt x="3992993" y="1539876"/>
                  </a:lnTo>
                  <a:lnTo>
                    <a:pt x="4240643" y="1778001"/>
                  </a:lnTo>
                  <a:lnTo>
                    <a:pt x="3459593" y="2463801"/>
                  </a:lnTo>
                  <a:lnTo>
                    <a:pt x="144893" y="2463801"/>
                  </a:lnTo>
                  <a:lnTo>
                    <a:pt x="144893" y="2359026"/>
                  </a:lnTo>
                  <a:lnTo>
                    <a:pt x="3278618" y="2359026"/>
                  </a:lnTo>
                  <a:lnTo>
                    <a:pt x="3459593" y="2273301"/>
                  </a:lnTo>
                  <a:close/>
                  <a:moveTo>
                    <a:pt x="3138768" y="641031"/>
                  </a:moveTo>
                  <a:cubicBezTo>
                    <a:pt x="3102964" y="641031"/>
                    <a:pt x="3073939" y="662962"/>
                    <a:pt x="3073939" y="690015"/>
                  </a:cubicBezTo>
                  <a:lnTo>
                    <a:pt x="3073939" y="922131"/>
                  </a:lnTo>
                  <a:cubicBezTo>
                    <a:pt x="3073939" y="949184"/>
                    <a:pt x="3102964" y="971115"/>
                    <a:pt x="3138768" y="971115"/>
                  </a:cubicBezTo>
                  <a:cubicBezTo>
                    <a:pt x="3174571" y="971115"/>
                    <a:pt x="3203597" y="949184"/>
                    <a:pt x="3203597" y="922131"/>
                  </a:cubicBezTo>
                  <a:lnTo>
                    <a:pt x="3203598" y="690016"/>
                  </a:lnTo>
                  <a:cubicBezTo>
                    <a:pt x="3203598" y="662963"/>
                    <a:pt x="3174572" y="641032"/>
                    <a:pt x="3138768" y="641032"/>
                  </a:cubicBezTo>
                  <a:close/>
                  <a:moveTo>
                    <a:pt x="3138768" y="494515"/>
                  </a:moveTo>
                  <a:cubicBezTo>
                    <a:pt x="3102964" y="494515"/>
                    <a:pt x="3073939" y="516446"/>
                    <a:pt x="3073939" y="543499"/>
                  </a:cubicBezTo>
                  <a:lnTo>
                    <a:pt x="3073939" y="553030"/>
                  </a:lnTo>
                  <a:cubicBezTo>
                    <a:pt x="3073939" y="580083"/>
                    <a:pt x="3102964" y="602013"/>
                    <a:pt x="3138768" y="602013"/>
                  </a:cubicBezTo>
                  <a:cubicBezTo>
                    <a:pt x="3174571" y="602013"/>
                    <a:pt x="3203597" y="580083"/>
                    <a:pt x="3203597" y="553030"/>
                  </a:cubicBezTo>
                  <a:lnTo>
                    <a:pt x="3203598" y="543500"/>
                  </a:lnTo>
                  <a:cubicBezTo>
                    <a:pt x="3203598" y="516447"/>
                    <a:pt x="3174572" y="494516"/>
                    <a:pt x="3138768" y="494516"/>
                  </a:cubicBezTo>
                  <a:close/>
                  <a:moveTo>
                    <a:pt x="3138768" y="348799"/>
                  </a:moveTo>
                  <a:cubicBezTo>
                    <a:pt x="3102964" y="348799"/>
                    <a:pt x="3073939" y="370730"/>
                    <a:pt x="3073939" y="397783"/>
                  </a:cubicBezTo>
                  <a:lnTo>
                    <a:pt x="3073939" y="406513"/>
                  </a:lnTo>
                  <a:cubicBezTo>
                    <a:pt x="3073939" y="433566"/>
                    <a:pt x="3102964" y="455496"/>
                    <a:pt x="3138768" y="455496"/>
                  </a:cubicBezTo>
                  <a:cubicBezTo>
                    <a:pt x="3174571" y="455496"/>
                    <a:pt x="3203597" y="433566"/>
                    <a:pt x="3203597" y="406513"/>
                  </a:cubicBezTo>
                  <a:lnTo>
                    <a:pt x="3203598" y="397783"/>
                  </a:lnTo>
                  <a:cubicBezTo>
                    <a:pt x="3203598" y="370730"/>
                    <a:pt x="3174572" y="348800"/>
                    <a:pt x="3138768" y="348800"/>
                  </a:cubicBezTo>
                  <a:close/>
                  <a:moveTo>
                    <a:pt x="277909" y="210025"/>
                  </a:moveTo>
                  <a:lnTo>
                    <a:pt x="277909" y="2080313"/>
                  </a:lnTo>
                  <a:lnTo>
                    <a:pt x="2915290" y="2080313"/>
                  </a:lnTo>
                  <a:lnTo>
                    <a:pt x="2915290" y="210025"/>
                  </a:lnTo>
                  <a:close/>
                  <a:moveTo>
                    <a:pt x="125099" y="0"/>
                  </a:moveTo>
                  <a:lnTo>
                    <a:pt x="3266662" y="0"/>
                  </a:lnTo>
                  <a:cubicBezTo>
                    <a:pt x="3335752" y="0"/>
                    <a:pt x="3391761" y="42319"/>
                    <a:pt x="3391761" y="94522"/>
                  </a:cubicBezTo>
                  <a:lnTo>
                    <a:pt x="3391761" y="2195814"/>
                  </a:lnTo>
                  <a:cubicBezTo>
                    <a:pt x="3391761" y="2248017"/>
                    <a:pt x="3335752" y="2290336"/>
                    <a:pt x="3266662" y="2290336"/>
                  </a:cubicBezTo>
                  <a:lnTo>
                    <a:pt x="125099" y="2290336"/>
                  </a:lnTo>
                  <a:cubicBezTo>
                    <a:pt x="56009" y="2290336"/>
                    <a:pt x="0" y="2248017"/>
                    <a:pt x="0" y="2195814"/>
                  </a:cubicBezTo>
                  <a:lnTo>
                    <a:pt x="0" y="94522"/>
                  </a:lnTo>
                  <a:cubicBezTo>
                    <a:pt x="0" y="42319"/>
                    <a:pt x="56009" y="0"/>
                    <a:pt x="125099"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33" tIns="46617" rIns="46617" bIns="93233"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90"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52" normalizeH="0" baseline="0" noProof="0" dirty="0">
                <a:ln>
                  <a:noFill/>
                </a:ln>
                <a:solidFill>
                  <a:srgbClr val="FFFFFF"/>
                </a:solidFill>
                <a:effectLst/>
                <a:uLnTx/>
                <a:uFillTx/>
                <a:latin typeface="Calibri Light" panose="020F0302020204030204"/>
                <a:ea typeface="Segoe UI" pitchFamily="34" charset="0"/>
                <a:cs typeface="Segoe UI" pitchFamily="34" charset="0"/>
              </a:endParaRPr>
            </a:p>
          </p:txBody>
        </p:sp>
      </p:grpSp>
      <p:sp>
        <p:nvSpPr>
          <p:cNvPr id="37" name="Rounded Rectangle 89"/>
          <p:cNvSpPr>
            <a:spLocks noChangeAspect="1"/>
          </p:cNvSpPr>
          <p:nvPr/>
        </p:nvSpPr>
        <p:spPr bwMode="auto">
          <a:xfrm rot="16200000">
            <a:off x="9470668" y="4118341"/>
            <a:ext cx="577561" cy="818844"/>
          </a:xfrm>
          <a:custGeom>
            <a:avLst/>
            <a:gdLst/>
            <a:ahLst/>
            <a:cxnLst/>
            <a:rect l="l" t="t" r="r" b="b"/>
            <a:pathLst>
              <a:path w="2183176" h="3096025">
                <a:moveTo>
                  <a:pt x="467239" y="1270400"/>
                </a:moveTo>
                <a:lnTo>
                  <a:pt x="467239" y="3096025"/>
                </a:lnTo>
                <a:lnTo>
                  <a:pt x="37847" y="3096025"/>
                </a:lnTo>
                <a:lnTo>
                  <a:pt x="37847" y="1270400"/>
                </a:lnTo>
                <a:close/>
                <a:moveTo>
                  <a:pt x="756443" y="1270400"/>
                </a:moveTo>
                <a:lnTo>
                  <a:pt x="754715" y="2850494"/>
                </a:lnTo>
                <a:lnTo>
                  <a:pt x="521043" y="3096025"/>
                </a:lnTo>
                <a:lnTo>
                  <a:pt x="521043" y="1270400"/>
                </a:lnTo>
                <a:close/>
                <a:moveTo>
                  <a:pt x="1227004" y="1270399"/>
                </a:moveTo>
                <a:lnTo>
                  <a:pt x="1227004" y="2846970"/>
                </a:lnTo>
                <a:lnTo>
                  <a:pt x="797612" y="2846970"/>
                </a:lnTo>
                <a:lnTo>
                  <a:pt x="797612" y="1270399"/>
                </a:lnTo>
                <a:close/>
                <a:moveTo>
                  <a:pt x="1346183" y="230719"/>
                </a:moveTo>
                <a:lnTo>
                  <a:pt x="908049" y="230719"/>
                </a:lnTo>
                <a:lnTo>
                  <a:pt x="908049" y="991315"/>
                </a:lnTo>
                <a:lnTo>
                  <a:pt x="1346183" y="991315"/>
                </a:lnTo>
                <a:close/>
                <a:moveTo>
                  <a:pt x="1512886" y="75485"/>
                </a:moveTo>
                <a:lnTo>
                  <a:pt x="1512886" y="1146548"/>
                </a:lnTo>
                <a:cubicBezTo>
                  <a:pt x="1512886" y="1188237"/>
                  <a:pt x="1479090" y="1222033"/>
                  <a:pt x="1437401" y="1222033"/>
                </a:cubicBezTo>
                <a:lnTo>
                  <a:pt x="75485" y="1222033"/>
                </a:lnTo>
                <a:cubicBezTo>
                  <a:pt x="33796" y="1222033"/>
                  <a:pt x="0" y="1188237"/>
                  <a:pt x="0" y="1146548"/>
                </a:cubicBezTo>
                <a:lnTo>
                  <a:pt x="0" y="75485"/>
                </a:lnTo>
                <a:cubicBezTo>
                  <a:pt x="0" y="33796"/>
                  <a:pt x="33796" y="0"/>
                  <a:pt x="75485" y="0"/>
                </a:cubicBezTo>
                <a:lnTo>
                  <a:pt x="1437401" y="0"/>
                </a:lnTo>
                <a:cubicBezTo>
                  <a:pt x="1479090" y="0"/>
                  <a:pt x="1512886" y="33796"/>
                  <a:pt x="1512886" y="75485"/>
                </a:cubicBezTo>
                <a:close/>
                <a:moveTo>
                  <a:pt x="2030139" y="955484"/>
                </a:moveTo>
                <a:cubicBezTo>
                  <a:pt x="2030139" y="946936"/>
                  <a:pt x="2024904" y="940007"/>
                  <a:pt x="2018445" y="940007"/>
                </a:cubicBezTo>
                <a:lnTo>
                  <a:pt x="1963031" y="940007"/>
                </a:lnTo>
                <a:cubicBezTo>
                  <a:pt x="1956572" y="940007"/>
                  <a:pt x="1951337" y="946936"/>
                  <a:pt x="1951337" y="955484"/>
                </a:cubicBezTo>
                <a:cubicBezTo>
                  <a:pt x="1951337" y="964031"/>
                  <a:pt x="1956572" y="970961"/>
                  <a:pt x="1963031" y="970961"/>
                </a:cubicBezTo>
                <a:lnTo>
                  <a:pt x="2018445" y="970961"/>
                </a:lnTo>
                <a:cubicBezTo>
                  <a:pt x="2024903" y="970961"/>
                  <a:pt x="2030139" y="964032"/>
                  <a:pt x="2030139" y="955484"/>
                </a:cubicBezTo>
                <a:close/>
                <a:moveTo>
                  <a:pt x="2065118" y="955484"/>
                </a:moveTo>
                <a:cubicBezTo>
                  <a:pt x="2065118" y="946936"/>
                  <a:pt x="2059882" y="940007"/>
                  <a:pt x="2053424" y="940007"/>
                </a:cubicBezTo>
                <a:lnTo>
                  <a:pt x="2051148" y="940007"/>
                </a:lnTo>
                <a:cubicBezTo>
                  <a:pt x="2044690" y="940007"/>
                  <a:pt x="2039454" y="946936"/>
                  <a:pt x="2039454" y="955484"/>
                </a:cubicBezTo>
                <a:cubicBezTo>
                  <a:pt x="2039454" y="964031"/>
                  <a:pt x="2044690" y="970961"/>
                  <a:pt x="2051148" y="970961"/>
                </a:cubicBezTo>
                <a:lnTo>
                  <a:pt x="2053424" y="970961"/>
                </a:lnTo>
                <a:cubicBezTo>
                  <a:pt x="2059882" y="970961"/>
                  <a:pt x="2065118" y="964032"/>
                  <a:pt x="2065118" y="955484"/>
                </a:cubicBezTo>
                <a:close/>
                <a:moveTo>
                  <a:pt x="2099906" y="955484"/>
                </a:moveTo>
                <a:cubicBezTo>
                  <a:pt x="2099906" y="946936"/>
                  <a:pt x="2094670" y="940007"/>
                  <a:pt x="2088211" y="940007"/>
                </a:cubicBezTo>
                <a:lnTo>
                  <a:pt x="2086127" y="940007"/>
                </a:lnTo>
                <a:cubicBezTo>
                  <a:pt x="2079669" y="940007"/>
                  <a:pt x="2074433" y="946936"/>
                  <a:pt x="2074433" y="955484"/>
                </a:cubicBezTo>
                <a:cubicBezTo>
                  <a:pt x="2074433" y="964031"/>
                  <a:pt x="2079669" y="970961"/>
                  <a:pt x="2086127" y="970961"/>
                </a:cubicBezTo>
                <a:lnTo>
                  <a:pt x="2088211" y="970961"/>
                </a:lnTo>
                <a:cubicBezTo>
                  <a:pt x="2094670" y="970961"/>
                  <a:pt x="2099905" y="964032"/>
                  <a:pt x="2099905" y="955484"/>
                </a:cubicBezTo>
                <a:close/>
                <a:moveTo>
                  <a:pt x="2133036" y="272496"/>
                </a:moveTo>
                <a:lnTo>
                  <a:pt x="1686532" y="272496"/>
                </a:lnTo>
                <a:lnTo>
                  <a:pt x="1686532" y="902132"/>
                </a:lnTo>
                <a:lnTo>
                  <a:pt x="2133036" y="902132"/>
                </a:lnTo>
                <a:close/>
                <a:moveTo>
                  <a:pt x="2183176" y="236015"/>
                </a:moveTo>
                <a:lnTo>
                  <a:pt x="2183176" y="986017"/>
                </a:lnTo>
                <a:cubicBezTo>
                  <a:pt x="2183176" y="1002511"/>
                  <a:pt x="2173073" y="1015882"/>
                  <a:pt x="2160610" y="1015882"/>
                </a:cubicBezTo>
                <a:lnTo>
                  <a:pt x="1658958" y="1015882"/>
                </a:lnTo>
                <a:cubicBezTo>
                  <a:pt x="1646495" y="1015882"/>
                  <a:pt x="1636392" y="1002511"/>
                  <a:pt x="1636392" y="986017"/>
                </a:cubicBezTo>
                <a:lnTo>
                  <a:pt x="1636392" y="236015"/>
                </a:lnTo>
                <a:cubicBezTo>
                  <a:pt x="1636392" y="219520"/>
                  <a:pt x="1646495" y="206149"/>
                  <a:pt x="1658958" y="206149"/>
                </a:cubicBezTo>
                <a:lnTo>
                  <a:pt x="2160610" y="206149"/>
                </a:lnTo>
                <a:cubicBezTo>
                  <a:pt x="2173073" y="206149"/>
                  <a:pt x="2183176" y="219520"/>
                  <a:pt x="2183176" y="236015"/>
                </a:cubicBezTo>
                <a:close/>
              </a:path>
            </a:pathLst>
          </a:custGeom>
          <a:solidFill>
            <a:schemeClr val="bg1"/>
          </a:solidFill>
          <a:ln w="9525" cap="flat" cmpd="sng" algn="ctr">
            <a:noFill/>
            <a:prstDash val="solid"/>
            <a:headEnd type="none" w="med" len="med"/>
            <a:tailEnd type="none" w="med" len="med"/>
          </a:ln>
          <a:effectLst/>
        </p:spPr>
        <p:txBody>
          <a:bodyPr rot="0" spcFirstLastPara="0" vert="horz" wrap="square" lIns="93173" tIns="46585" rIns="46585" bIns="93173" numCol="1" spcCol="0" rtlCol="0" fromWordArt="0" anchor="b" anchorCtr="0" forceAA="0" compatLnSpc="1">
            <a:prstTxWarp prst="textNoShape">
              <a:avLst/>
            </a:prstTxWarp>
            <a:no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marL="0" marR="0" lvl="0" indent="0" algn="ctr" defTabSz="698524"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8" name="Freeform 37"/>
          <p:cNvSpPr>
            <a:spLocks noChangeAspect="1"/>
          </p:cNvSpPr>
          <p:nvPr/>
        </p:nvSpPr>
        <p:spPr bwMode="auto">
          <a:xfrm flipH="1">
            <a:off x="8533409" y="4814606"/>
            <a:ext cx="351682" cy="529346"/>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39" name="Freeform 38"/>
          <p:cNvSpPr/>
          <p:nvPr/>
        </p:nvSpPr>
        <p:spPr bwMode="auto">
          <a:xfrm>
            <a:off x="3769192" y="4869739"/>
            <a:ext cx="418482" cy="342794"/>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0" name="Rectangle 2048"/>
          <p:cNvSpPr/>
          <p:nvPr/>
        </p:nvSpPr>
        <p:spPr bwMode="auto">
          <a:xfrm flipV="1">
            <a:off x="5272810" y="3958263"/>
            <a:ext cx="446125" cy="941137"/>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1" name="Rounded Rectangle 94"/>
          <p:cNvSpPr>
            <a:spLocks noChangeAspect="1"/>
          </p:cNvSpPr>
          <p:nvPr/>
        </p:nvSpPr>
        <p:spPr bwMode="auto">
          <a:xfrm>
            <a:off x="4456687" y="4256273"/>
            <a:ext cx="469522" cy="537676"/>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2" name="Oval 16"/>
          <p:cNvSpPr/>
          <p:nvPr/>
        </p:nvSpPr>
        <p:spPr bwMode="auto">
          <a:xfrm>
            <a:off x="4362219" y="5231102"/>
            <a:ext cx="333423" cy="355053"/>
          </a:xfrm>
          <a:custGeom>
            <a:avLst/>
            <a:gdLst/>
            <a:ahLst/>
            <a:cxnLst/>
            <a:rect l="l" t="t" r="r" b="b"/>
            <a:pathLst>
              <a:path w="2396359" h="2310016">
                <a:moveTo>
                  <a:pt x="1165378" y="1670960"/>
                </a:moveTo>
                <a:cubicBezTo>
                  <a:pt x="1273504" y="1670960"/>
                  <a:pt x="1361157" y="1758613"/>
                  <a:pt x="1361157" y="1866739"/>
                </a:cubicBezTo>
                <a:cubicBezTo>
                  <a:pt x="1361157" y="1974865"/>
                  <a:pt x="1273504" y="2062518"/>
                  <a:pt x="1165378" y="2062518"/>
                </a:cubicBezTo>
                <a:cubicBezTo>
                  <a:pt x="1057252" y="2062518"/>
                  <a:pt x="969599" y="1974865"/>
                  <a:pt x="969599" y="1866739"/>
                </a:cubicBezTo>
                <a:cubicBezTo>
                  <a:pt x="969599" y="1758613"/>
                  <a:pt x="1057252" y="1670960"/>
                  <a:pt x="1165378" y="1670960"/>
                </a:cubicBezTo>
                <a:close/>
                <a:moveTo>
                  <a:pt x="1165378" y="1364076"/>
                </a:moveTo>
                <a:cubicBezTo>
                  <a:pt x="972314" y="1364076"/>
                  <a:pt x="815805" y="1520585"/>
                  <a:pt x="815805" y="1713649"/>
                </a:cubicBezTo>
                <a:lnTo>
                  <a:pt x="815805" y="2138530"/>
                </a:lnTo>
                <a:lnTo>
                  <a:pt x="1514951" y="2138530"/>
                </a:lnTo>
                <a:lnTo>
                  <a:pt x="1514951" y="1713649"/>
                </a:lnTo>
                <a:cubicBezTo>
                  <a:pt x="1514951" y="1520585"/>
                  <a:pt x="1358442" y="1364076"/>
                  <a:pt x="1165378" y="1364076"/>
                </a:cubicBezTo>
                <a:close/>
                <a:moveTo>
                  <a:pt x="1102410" y="885807"/>
                </a:moveTo>
                <a:cubicBezTo>
                  <a:pt x="1698054" y="885807"/>
                  <a:pt x="2243980" y="1028981"/>
                  <a:pt x="2243980" y="1314132"/>
                </a:cubicBezTo>
                <a:cubicBezTo>
                  <a:pt x="2243980" y="1864144"/>
                  <a:pt x="1761116" y="2310016"/>
                  <a:pt x="1165472" y="2310016"/>
                </a:cubicBezTo>
                <a:cubicBezTo>
                  <a:pt x="569828" y="2310016"/>
                  <a:pt x="97474" y="1551500"/>
                  <a:pt x="86964" y="1314132"/>
                </a:cubicBezTo>
                <a:cubicBezTo>
                  <a:pt x="76454" y="1076764"/>
                  <a:pt x="506766" y="885807"/>
                  <a:pt x="1102410" y="885807"/>
                </a:cubicBezTo>
                <a:close/>
                <a:moveTo>
                  <a:pt x="1167542" y="481"/>
                </a:moveTo>
                <a:cubicBezTo>
                  <a:pt x="1587408" y="-7473"/>
                  <a:pt x="2041373" y="82194"/>
                  <a:pt x="2396359" y="336018"/>
                </a:cubicBezTo>
                <a:lnTo>
                  <a:pt x="2396359" y="1092763"/>
                </a:lnTo>
                <a:cubicBezTo>
                  <a:pt x="1824596" y="853127"/>
                  <a:pt x="1025810" y="575654"/>
                  <a:pt x="0" y="1092763"/>
                </a:cubicBezTo>
                <a:lnTo>
                  <a:pt x="0" y="373856"/>
                </a:lnTo>
                <a:cubicBezTo>
                  <a:pt x="144255" y="182304"/>
                  <a:pt x="627714" y="10707"/>
                  <a:pt x="1167542" y="4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nvGrpSpPr>
          <p:cNvPr id="43" name="Group 42"/>
          <p:cNvGrpSpPr/>
          <p:nvPr/>
        </p:nvGrpSpPr>
        <p:grpSpPr>
          <a:xfrm>
            <a:off x="3499114" y="6020109"/>
            <a:ext cx="456349" cy="409577"/>
            <a:chOff x="8861592" y="550178"/>
            <a:chExt cx="604141" cy="594107"/>
          </a:xfrm>
          <a:solidFill>
            <a:schemeClr val="bg1"/>
          </a:solidFill>
        </p:grpSpPr>
        <p:sp>
          <p:nvSpPr>
            <p:cNvPr id="44" name="Freeform 139"/>
            <p:cNvSpPr>
              <a:spLocks noEditPoints="1"/>
            </p:cNvSpPr>
            <p:nvPr/>
          </p:nvSpPr>
          <p:spPr bwMode="auto">
            <a:xfrm>
              <a:off x="8861592" y="717875"/>
              <a:ext cx="604141" cy="285945"/>
            </a:xfrm>
            <a:custGeom>
              <a:avLst/>
              <a:gdLst>
                <a:gd name="T0" fmla="*/ 332 w 357"/>
                <a:gd name="T1" fmla="*/ 0 h 169"/>
                <a:gd name="T2" fmla="*/ 26 w 357"/>
                <a:gd name="T3" fmla="*/ 0 h 169"/>
                <a:gd name="T4" fmla="*/ 0 w 357"/>
                <a:gd name="T5" fmla="*/ 25 h 169"/>
                <a:gd name="T6" fmla="*/ 0 w 357"/>
                <a:gd name="T7" fmla="*/ 144 h 169"/>
                <a:gd name="T8" fmla="*/ 26 w 357"/>
                <a:gd name="T9" fmla="*/ 169 h 169"/>
                <a:gd name="T10" fmla="*/ 70 w 357"/>
                <a:gd name="T11" fmla="*/ 169 h 169"/>
                <a:gd name="T12" fmla="*/ 70 w 357"/>
                <a:gd name="T13" fmla="*/ 90 h 169"/>
                <a:gd name="T14" fmla="*/ 288 w 357"/>
                <a:gd name="T15" fmla="*/ 90 h 169"/>
                <a:gd name="T16" fmla="*/ 288 w 357"/>
                <a:gd name="T17" fmla="*/ 169 h 169"/>
                <a:gd name="T18" fmla="*/ 332 w 357"/>
                <a:gd name="T19" fmla="*/ 169 h 169"/>
                <a:gd name="T20" fmla="*/ 357 w 357"/>
                <a:gd name="T21" fmla="*/ 144 h 169"/>
                <a:gd name="T22" fmla="*/ 357 w 357"/>
                <a:gd name="T23" fmla="*/ 25 h 169"/>
                <a:gd name="T24" fmla="*/ 332 w 357"/>
                <a:gd name="T25" fmla="*/ 0 h 169"/>
                <a:gd name="T26" fmla="*/ 319 w 357"/>
                <a:gd name="T27" fmla="*/ 56 h 169"/>
                <a:gd name="T28" fmla="*/ 308 w 357"/>
                <a:gd name="T29" fmla="*/ 45 h 169"/>
                <a:gd name="T30" fmla="*/ 319 w 357"/>
                <a:gd name="T31" fmla="*/ 34 h 169"/>
                <a:gd name="T32" fmla="*/ 330 w 357"/>
                <a:gd name="T33" fmla="*/ 45 h 169"/>
                <a:gd name="T34" fmla="*/ 319 w 357"/>
                <a:gd name="T35" fmla="*/ 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7" h="169">
                  <a:moveTo>
                    <a:pt x="332" y="0"/>
                  </a:moveTo>
                  <a:cubicBezTo>
                    <a:pt x="26" y="0"/>
                    <a:pt x="26" y="0"/>
                    <a:pt x="26" y="0"/>
                  </a:cubicBezTo>
                  <a:cubicBezTo>
                    <a:pt x="12" y="0"/>
                    <a:pt x="0" y="11"/>
                    <a:pt x="0" y="25"/>
                  </a:cubicBezTo>
                  <a:cubicBezTo>
                    <a:pt x="0" y="144"/>
                    <a:pt x="0" y="144"/>
                    <a:pt x="0" y="144"/>
                  </a:cubicBezTo>
                  <a:cubicBezTo>
                    <a:pt x="0" y="158"/>
                    <a:pt x="12" y="169"/>
                    <a:pt x="26" y="169"/>
                  </a:cubicBezTo>
                  <a:cubicBezTo>
                    <a:pt x="70" y="169"/>
                    <a:pt x="70" y="169"/>
                    <a:pt x="70" y="169"/>
                  </a:cubicBezTo>
                  <a:cubicBezTo>
                    <a:pt x="70" y="90"/>
                    <a:pt x="70" y="90"/>
                    <a:pt x="70" y="90"/>
                  </a:cubicBezTo>
                  <a:cubicBezTo>
                    <a:pt x="288" y="90"/>
                    <a:pt x="288" y="90"/>
                    <a:pt x="288" y="90"/>
                  </a:cubicBezTo>
                  <a:cubicBezTo>
                    <a:pt x="288" y="169"/>
                    <a:pt x="288" y="169"/>
                    <a:pt x="288" y="169"/>
                  </a:cubicBezTo>
                  <a:cubicBezTo>
                    <a:pt x="332" y="169"/>
                    <a:pt x="332" y="169"/>
                    <a:pt x="332" y="169"/>
                  </a:cubicBezTo>
                  <a:cubicBezTo>
                    <a:pt x="346" y="169"/>
                    <a:pt x="357" y="158"/>
                    <a:pt x="357" y="144"/>
                  </a:cubicBezTo>
                  <a:cubicBezTo>
                    <a:pt x="357" y="25"/>
                    <a:pt x="357" y="25"/>
                    <a:pt x="357" y="25"/>
                  </a:cubicBezTo>
                  <a:cubicBezTo>
                    <a:pt x="357" y="11"/>
                    <a:pt x="346" y="0"/>
                    <a:pt x="332" y="0"/>
                  </a:cubicBezTo>
                  <a:close/>
                  <a:moveTo>
                    <a:pt x="319" y="56"/>
                  </a:moveTo>
                  <a:cubicBezTo>
                    <a:pt x="313" y="56"/>
                    <a:pt x="308" y="51"/>
                    <a:pt x="308" y="45"/>
                  </a:cubicBezTo>
                  <a:cubicBezTo>
                    <a:pt x="308" y="39"/>
                    <a:pt x="313" y="34"/>
                    <a:pt x="319" y="34"/>
                  </a:cubicBezTo>
                  <a:cubicBezTo>
                    <a:pt x="325" y="34"/>
                    <a:pt x="330" y="39"/>
                    <a:pt x="330" y="45"/>
                  </a:cubicBezTo>
                  <a:cubicBezTo>
                    <a:pt x="330" y="51"/>
                    <a:pt x="325" y="56"/>
                    <a:pt x="319" y="56"/>
                  </a:cubicBezTo>
                  <a:close/>
                </a:path>
              </a:pathLst>
            </a:custGeom>
            <a:grpFill/>
            <a:ln>
              <a:noFill/>
            </a:ln>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B4009E"/>
                </a:solidFill>
                <a:effectLst/>
                <a:uLnTx/>
                <a:uFillTx/>
                <a:latin typeface="Calibri Light" panose="020F0302020204030204"/>
                <a:ea typeface="+mn-ea"/>
                <a:cs typeface="+mn-cs"/>
              </a:endParaRPr>
            </a:p>
          </p:txBody>
        </p:sp>
        <p:sp>
          <p:nvSpPr>
            <p:cNvPr id="45" name="Freeform 140"/>
            <p:cNvSpPr>
              <a:spLocks noEditPoints="1"/>
            </p:cNvSpPr>
            <p:nvPr/>
          </p:nvSpPr>
          <p:spPr bwMode="auto">
            <a:xfrm>
              <a:off x="9007073" y="863356"/>
              <a:ext cx="313179" cy="280929"/>
            </a:xfrm>
            <a:custGeom>
              <a:avLst/>
              <a:gdLst>
                <a:gd name="T0" fmla="*/ 0 w 185"/>
                <a:gd name="T1" fmla="*/ 0 h 166"/>
                <a:gd name="T2" fmla="*/ 0 w 185"/>
                <a:gd name="T3" fmla="*/ 126 h 166"/>
                <a:gd name="T4" fmla="*/ 41 w 185"/>
                <a:gd name="T5" fmla="*/ 166 h 166"/>
                <a:gd name="T6" fmla="*/ 185 w 185"/>
                <a:gd name="T7" fmla="*/ 166 h 166"/>
                <a:gd name="T8" fmla="*/ 185 w 185"/>
                <a:gd name="T9" fmla="*/ 0 h 166"/>
                <a:gd name="T10" fmla="*/ 0 w 185"/>
                <a:gd name="T11" fmla="*/ 0 h 166"/>
                <a:gd name="T12" fmla="*/ 162 w 185"/>
                <a:gd name="T13" fmla="*/ 144 h 166"/>
                <a:gd name="T14" fmla="*/ 69 w 185"/>
                <a:gd name="T15" fmla="*/ 144 h 166"/>
                <a:gd name="T16" fmla="*/ 69 w 185"/>
                <a:gd name="T17" fmla="*/ 116 h 166"/>
                <a:gd name="T18" fmla="*/ 51 w 185"/>
                <a:gd name="T19" fmla="*/ 98 h 166"/>
                <a:gd name="T20" fmla="*/ 23 w 185"/>
                <a:gd name="T21" fmla="*/ 98 h 166"/>
                <a:gd name="T22" fmla="*/ 23 w 185"/>
                <a:gd name="T23" fmla="*/ 4 h 166"/>
                <a:gd name="T24" fmla="*/ 162 w 185"/>
                <a:gd name="T25" fmla="*/ 4 h 166"/>
                <a:gd name="T26" fmla="*/ 162 w 185"/>
                <a:gd name="T27" fmla="*/ 14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 h="166">
                  <a:moveTo>
                    <a:pt x="0" y="0"/>
                  </a:moveTo>
                  <a:cubicBezTo>
                    <a:pt x="0" y="126"/>
                    <a:pt x="0" y="126"/>
                    <a:pt x="0" y="126"/>
                  </a:cubicBezTo>
                  <a:cubicBezTo>
                    <a:pt x="41" y="166"/>
                    <a:pt x="41" y="166"/>
                    <a:pt x="41" y="166"/>
                  </a:cubicBezTo>
                  <a:cubicBezTo>
                    <a:pt x="185" y="166"/>
                    <a:pt x="185" y="166"/>
                    <a:pt x="185" y="166"/>
                  </a:cubicBezTo>
                  <a:cubicBezTo>
                    <a:pt x="185" y="0"/>
                    <a:pt x="185" y="0"/>
                    <a:pt x="185" y="0"/>
                  </a:cubicBezTo>
                  <a:lnTo>
                    <a:pt x="0" y="0"/>
                  </a:lnTo>
                  <a:close/>
                  <a:moveTo>
                    <a:pt x="162" y="144"/>
                  </a:moveTo>
                  <a:cubicBezTo>
                    <a:pt x="154" y="144"/>
                    <a:pt x="77" y="144"/>
                    <a:pt x="69" y="144"/>
                  </a:cubicBezTo>
                  <a:cubicBezTo>
                    <a:pt x="69" y="138"/>
                    <a:pt x="69" y="116"/>
                    <a:pt x="69" y="116"/>
                  </a:cubicBezTo>
                  <a:cubicBezTo>
                    <a:pt x="69" y="104"/>
                    <a:pt x="63" y="98"/>
                    <a:pt x="51" y="98"/>
                  </a:cubicBezTo>
                  <a:cubicBezTo>
                    <a:pt x="51" y="98"/>
                    <a:pt x="29" y="98"/>
                    <a:pt x="23" y="98"/>
                  </a:cubicBezTo>
                  <a:cubicBezTo>
                    <a:pt x="23" y="90"/>
                    <a:pt x="23" y="4"/>
                    <a:pt x="23" y="4"/>
                  </a:cubicBezTo>
                  <a:cubicBezTo>
                    <a:pt x="162" y="4"/>
                    <a:pt x="162" y="4"/>
                    <a:pt x="162" y="4"/>
                  </a:cubicBezTo>
                  <a:cubicBezTo>
                    <a:pt x="162" y="4"/>
                    <a:pt x="162" y="135"/>
                    <a:pt x="162" y="144"/>
                  </a:cubicBezTo>
                  <a:close/>
                </a:path>
              </a:pathLst>
            </a:custGeom>
            <a:grpFill/>
            <a:ln>
              <a:noFill/>
            </a:ln>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B4009E"/>
                </a:solidFill>
                <a:effectLst/>
                <a:uLnTx/>
                <a:uFillTx/>
                <a:latin typeface="Calibri Light" panose="020F0302020204030204"/>
                <a:ea typeface="+mn-ea"/>
                <a:cs typeface="+mn-cs"/>
              </a:endParaRPr>
            </a:p>
          </p:txBody>
        </p:sp>
        <p:sp>
          <p:nvSpPr>
            <p:cNvPr id="46" name="Rectangle 141"/>
            <p:cNvSpPr>
              <a:spLocks noChangeArrowheads="1"/>
            </p:cNvSpPr>
            <p:nvPr/>
          </p:nvSpPr>
          <p:spPr bwMode="auto">
            <a:xfrm>
              <a:off x="9078739" y="909222"/>
              <a:ext cx="179164" cy="23649"/>
            </a:xfrm>
            <a:prstGeom prst="rect">
              <a:avLst/>
            </a:prstGeom>
            <a:grpFill/>
            <a:ln>
              <a:noFill/>
            </a:ln>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B4009E"/>
                </a:solidFill>
                <a:effectLst/>
                <a:uLnTx/>
                <a:uFillTx/>
                <a:latin typeface="Calibri Light" panose="020F0302020204030204"/>
                <a:ea typeface="+mn-ea"/>
                <a:cs typeface="+mn-cs"/>
              </a:endParaRPr>
            </a:p>
          </p:txBody>
        </p:sp>
        <p:sp>
          <p:nvSpPr>
            <p:cNvPr id="47" name="Rectangle 142"/>
            <p:cNvSpPr>
              <a:spLocks noChangeArrowheads="1"/>
            </p:cNvSpPr>
            <p:nvPr/>
          </p:nvSpPr>
          <p:spPr bwMode="auto">
            <a:xfrm>
              <a:off x="9078739" y="971571"/>
              <a:ext cx="179164" cy="23649"/>
            </a:xfrm>
            <a:prstGeom prst="rect">
              <a:avLst/>
            </a:prstGeom>
            <a:grpFill/>
            <a:ln>
              <a:noFill/>
            </a:ln>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B4009E"/>
                </a:solidFill>
                <a:effectLst/>
                <a:uLnTx/>
                <a:uFillTx/>
                <a:latin typeface="Calibri Light" panose="020F0302020204030204"/>
                <a:ea typeface="+mn-ea"/>
                <a:cs typeface="+mn-cs"/>
              </a:endParaRPr>
            </a:p>
          </p:txBody>
        </p:sp>
        <p:sp>
          <p:nvSpPr>
            <p:cNvPr id="48" name="Freeform 143"/>
            <p:cNvSpPr>
              <a:spLocks/>
            </p:cNvSpPr>
            <p:nvPr/>
          </p:nvSpPr>
          <p:spPr bwMode="auto">
            <a:xfrm>
              <a:off x="8980557" y="550178"/>
              <a:ext cx="368361" cy="140464"/>
            </a:xfrm>
            <a:custGeom>
              <a:avLst/>
              <a:gdLst>
                <a:gd name="T0" fmla="*/ 0 w 218"/>
                <a:gd name="T1" fmla="*/ 83 h 83"/>
                <a:gd name="T2" fmla="*/ 0 w 218"/>
                <a:gd name="T3" fmla="*/ 13 h 83"/>
                <a:gd name="T4" fmla="*/ 12 w 218"/>
                <a:gd name="T5" fmla="*/ 0 h 83"/>
                <a:gd name="T6" fmla="*/ 205 w 218"/>
                <a:gd name="T7" fmla="*/ 0 h 83"/>
                <a:gd name="T8" fmla="*/ 218 w 218"/>
                <a:gd name="T9" fmla="*/ 13 h 83"/>
                <a:gd name="T10" fmla="*/ 218 w 218"/>
                <a:gd name="T11" fmla="*/ 83 h 83"/>
                <a:gd name="T12" fmla="*/ 0 w 2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218" h="83">
                  <a:moveTo>
                    <a:pt x="0" y="83"/>
                  </a:moveTo>
                  <a:cubicBezTo>
                    <a:pt x="0" y="13"/>
                    <a:pt x="0" y="13"/>
                    <a:pt x="0" y="13"/>
                  </a:cubicBezTo>
                  <a:cubicBezTo>
                    <a:pt x="0" y="6"/>
                    <a:pt x="5" y="0"/>
                    <a:pt x="12" y="0"/>
                  </a:cubicBezTo>
                  <a:cubicBezTo>
                    <a:pt x="205" y="0"/>
                    <a:pt x="205" y="0"/>
                    <a:pt x="205" y="0"/>
                  </a:cubicBezTo>
                  <a:cubicBezTo>
                    <a:pt x="212" y="0"/>
                    <a:pt x="218" y="6"/>
                    <a:pt x="218" y="13"/>
                  </a:cubicBezTo>
                  <a:cubicBezTo>
                    <a:pt x="218" y="83"/>
                    <a:pt x="218" y="83"/>
                    <a:pt x="218" y="83"/>
                  </a:cubicBezTo>
                  <a:lnTo>
                    <a:pt x="0" y="83"/>
                  </a:lnTo>
                  <a:close/>
                </a:path>
              </a:pathLst>
            </a:custGeom>
            <a:grpFill/>
            <a:ln>
              <a:noFill/>
            </a:ln>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B4009E"/>
                </a:solidFill>
                <a:effectLst/>
                <a:uLnTx/>
                <a:uFillTx/>
                <a:latin typeface="Calibri Light" panose="020F0302020204030204"/>
                <a:ea typeface="+mn-ea"/>
                <a:cs typeface="+mn-cs"/>
              </a:endParaRPr>
            </a:p>
          </p:txBody>
        </p:sp>
      </p:grpSp>
      <p:sp>
        <p:nvSpPr>
          <p:cNvPr id="49" name="VEHICLE TRACKING DEVICE"/>
          <p:cNvSpPr/>
          <p:nvPr/>
        </p:nvSpPr>
        <p:spPr bwMode="auto">
          <a:xfrm>
            <a:off x="2993468" y="5394344"/>
            <a:ext cx="784015" cy="439108"/>
          </a:xfrm>
          <a:custGeom>
            <a:avLst/>
            <a:gdLst/>
            <a:ahLst/>
            <a:cxnLst/>
            <a:rect l="l" t="t" r="r" b="b"/>
            <a:pathLst>
              <a:path w="697148" h="395762">
                <a:moveTo>
                  <a:pt x="26638" y="234768"/>
                </a:moveTo>
                <a:lnTo>
                  <a:pt x="400041" y="234768"/>
                </a:lnTo>
                <a:cubicBezTo>
                  <a:pt x="408944" y="266355"/>
                  <a:pt x="437343" y="289279"/>
                  <a:pt x="471308" y="290204"/>
                </a:cubicBezTo>
                <a:lnTo>
                  <a:pt x="471308" y="368930"/>
                </a:lnTo>
                <a:cubicBezTo>
                  <a:pt x="471308" y="383749"/>
                  <a:pt x="459382" y="395762"/>
                  <a:pt x="444670" y="395762"/>
                </a:cubicBezTo>
                <a:lnTo>
                  <a:pt x="26638" y="395762"/>
                </a:lnTo>
                <a:cubicBezTo>
                  <a:pt x="11926" y="395762"/>
                  <a:pt x="0" y="383749"/>
                  <a:pt x="0" y="368930"/>
                </a:cubicBezTo>
                <a:lnTo>
                  <a:pt x="0" y="261601"/>
                </a:lnTo>
                <a:cubicBezTo>
                  <a:pt x="0" y="246781"/>
                  <a:pt x="11926" y="234768"/>
                  <a:pt x="26638" y="234768"/>
                </a:cubicBezTo>
                <a:close/>
                <a:moveTo>
                  <a:pt x="525384" y="193997"/>
                </a:moveTo>
                <a:lnTo>
                  <a:pt x="525384" y="267062"/>
                </a:lnTo>
                <a:cubicBezTo>
                  <a:pt x="563540" y="262458"/>
                  <a:pt x="593716" y="232222"/>
                  <a:pt x="598304" y="193997"/>
                </a:cubicBezTo>
                <a:close/>
                <a:moveTo>
                  <a:pt x="430232" y="193997"/>
                </a:moveTo>
                <a:cubicBezTo>
                  <a:pt x="434819" y="232222"/>
                  <a:pt x="464996" y="262458"/>
                  <a:pt x="503151" y="267062"/>
                </a:cubicBezTo>
                <a:lnTo>
                  <a:pt x="503151" y="193997"/>
                </a:lnTo>
                <a:close/>
                <a:moveTo>
                  <a:pt x="525384" y="98698"/>
                </a:moveTo>
                <a:lnTo>
                  <a:pt x="525384" y="171764"/>
                </a:lnTo>
                <a:lnTo>
                  <a:pt x="598304" y="171764"/>
                </a:lnTo>
                <a:cubicBezTo>
                  <a:pt x="593716" y="133538"/>
                  <a:pt x="563540" y="103303"/>
                  <a:pt x="525384" y="98698"/>
                </a:cubicBezTo>
                <a:close/>
                <a:moveTo>
                  <a:pt x="503151" y="98698"/>
                </a:moveTo>
                <a:cubicBezTo>
                  <a:pt x="464996" y="103303"/>
                  <a:pt x="434819" y="133538"/>
                  <a:pt x="430232" y="171764"/>
                </a:cubicBezTo>
                <a:lnTo>
                  <a:pt x="503151" y="171764"/>
                </a:lnTo>
                <a:close/>
                <a:moveTo>
                  <a:pt x="514268" y="0"/>
                </a:moveTo>
                <a:cubicBezTo>
                  <a:pt x="520407" y="0"/>
                  <a:pt x="525384" y="4977"/>
                  <a:pt x="525384" y="11116"/>
                </a:cubicBezTo>
                <a:lnTo>
                  <a:pt x="525384" y="71819"/>
                </a:lnTo>
                <a:cubicBezTo>
                  <a:pt x="578399" y="76498"/>
                  <a:pt x="620516" y="118676"/>
                  <a:pt x="625182" y="171764"/>
                </a:cubicBezTo>
                <a:lnTo>
                  <a:pt x="686032" y="171764"/>
                </a:lnTo>
                <a:cubicBezTo>
                  <a:pt x="692171" y="171764"/>
                  <a:pt x="697148" y="176741"/>
                  <a:pt x="697148" y="182880"/>
                </a:cubicBezTo>
                <a:cubicBezTo>
                  <a:pt x="697148" y="189019"/>
                  <a:pt x="692171" y="193997"/>
                  <a:pt x="686032" y="193997"/>
                </a:cubicBezTo>
                <a:lnTo>
                  <a:pt x="625182" y="193997"/>
                </a:lnTo>
                <a:cubicBezTo>
                  <a:pt x="620516" y="247085"/>
                  <a:pt x="578399" y="289263"/>
                  <a:pt x="525384" y="293942"/>
                </a:cubicBezTo>
                <a:lnTo>
                  <a:pt x="525384" y="354644"/>
                </a:lnTo>
                <a:cubicBezTo>
                  <a:pt x="525384" y="360783"/>
                  <a:pt x="520407" y="365760"/>
                  <a:pt x="514268" y="365760"/>
                </a:cubicBezTo>
                <a:cubicBezTo>
                  <a:pt x="508128" y="365760"/>
                  <a:pt x="503151" y="360783"/>
                  <a:pt x="503151" y="354644"/>
                </a:cubicBezTo>
                <a:lnTo>
                  <a:pt x="503151" y="293942"/>
                </a:lnTo>
                <a:cubicBezTo>
                  <a:pt x="450136" y="289263"/>
                  <a:pt x="408019" y="247085"/>
                  <a:pt x="403353" y="193997"/>
                </a:cubicBezTo>
                <a:lnTo>
                  <a:pt x="342504" y="193997"/>
                </a:lnTo>
                <a:cubicBezTo>
                  <a:pt x="336364" y="193997"/>
                  <a:pt x="331387" y="189019"/>
                  <a:pt x="331387" y="182880"/>
                </a:cubicBezTo>
                <a:cubicBezTo>
                  <a:pt x="331387" y="176741"/>
                  <a:pt x="336364" y="171764"/>
                  <a:pt x="342504" y="171764"/>
                </a:cubicBezTo>
                <a:lnTo>
                  <a:pt x="403353" y="171764"/>
                </a:lnTo>
                <a:cubicBezTo>
                  <a:pt x="408019" y="118676"/>
                  <a:pt x="450136" y="76498"/>
                  <a:pt x="503151" y="71819"/>
                </a:cubicBezTo>
                <a:lnTo>
                  <a:pt x="503151" y="11116"/>
                </a:lnTo>
                <a:cubicBezTo>
                  <a:pt x="503151" y="4977"/>
                  <a:pt x="508128" y="0"/>
                  <a:pt x="51426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392" tIns="34195" rIns="34195" bIns="68392" numCol="1" spcCol="0" rtlCol="0" fromWordArt="0" anchor="b" anchorCtr="0" forceAA="0" compatLnSpc="1">
            <a:prstTxWarp prst="textNoShape">
              <a:avLst/>
            </a:prstTxWarp>
            <a:noAutofit/>
          </a:bodyPr>
          <a:lstStyle/>
          <a:p>
            <a:pPr marL="0" marR="0" lvl="0" indent="0" algn="ctr" defTabSz="683771" rtl="0" eaLnBrk="1" fontAlgn="base" latinLnBrk="0" hangingPunct="1">
              <a:lnSpc>
                <a:spcPct val="100000"/>
              </a:lnSpc>
              <a:spcBef>
                <a:spcPct val="0"/>
              </a:spcBef>
              <a:spcAft>
                <a:spcPct val="0"/>
              </a:spcAft>
              <a:buClrTx/>
              <a:buSzTx/>
              <a:buFontTx/>
              <a:buNone/>
              <a:tabLst/>
              <a:defRPr/>
            </a:pPr>
            <a:endParaRPr kumimoji="0" lang="en-US" sz="1346" b="0" i="0" u="none" strike="noStrike" kern="1200" cap="none" spc="-3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nvGrpSpPr>
          <p:cNvPr id="50" name="Group 49"/>
          <p:cNvGrpSpPr/>
          <p:nvPr/>
        </p:nvGrpSpPr>
        <p:grpSpPr>
          <a:xfrm>
            <a:off x="5073250" y="5694343"/>
            <a:ext cx="585689" cy="368290"/>
            <a:chOff x="5747233" y="2241611"/>
            <a:chExt cx="585773" cy="368342"/>
          </a:xfrm>
          <a:solidFill>
            <a:schemeClr val="bg1"/>
          </a:solidFill>
        </p:grpSpPr>
        <p:sp>
          <p:nvSpPr>
            <p:cNvPr id="51" name="LOAD METER"/>
            <p:cNvSpPr>
              <a:spLocks noChangeAspect="1"/>
            </p:cNvSpPr>
            <p:nvPr/>
          </p:nvSpPr>
          <p:spPr bwMode="auto">
            <a:xfrm rot="1919497">
              <a:off x="5879039" y="2282215"/>
              <a:ext cx="385756" cy="327738"/>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392" tIns="34195" rIns="34195" bIns="68392" numCol="1" spcCol="0" rtlCol="0" fromWordArt="0" anchor="b" anchorCtr="0" forceAA="0" compatLnSpc="1">
              <a:prstTxWarp prst="textNoShape">
                <a:avLst/>
              </a:prstTxWarp>
              <a:noAutofit/>
            </a:bodyPr>
            <a:lstStyle/>
            <a:p>
              <a:pPr marL="0" marR="0" lvl="0" indent="0" algn="ctr" defTabSz="683771" rtl="0" eaLnBrk="1" fontAlgn="base" latinLnBrk="0" hangingPunct="1">
                <a:lnSpc>
                  <a:spcPct val="100000"/>
                </a:lnSpc>
                <a:spcBef>
                  <a:spcPct val="0"/>
                </a:spcBef>
                <a:spcAft>
                  <a:spcPct val="0"/>
                </a:spcAft>
                <a:buClrTx/>
                <a:buSzTx/>
                <a:buFontTx/>
                <a:buNone/>
                <a:tabLst/>
                <a:defRPr/>
              </a:pPr>
              <a:endParaRPr kumimoji="0" lang="en-US" sz="1346" b="0" i="0" u="none" strike="noStrike" kern="1200" cap="none" spc="-3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52" name="Rounded Rectangle 6"/>
            <p:cNvSpPr/>
            <p:nvPr/>
          </p:nvSpPr>
          <p:spPr bwMode="auto">
            <a:xfrm rot="16200000">
              <a:off x="5909293" y="2148219"/>
              <a:ext cx="330321" cy="517105"/>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l" defTabSz="82289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35"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sp>
          <p:nvSpPr>
            <p:cNvPr id="53" name="Rectangle 52"/>
            <p:cNvSpPr/>
            <p:nvPr/>
          </p:nvSpPr>
          <p:spPr bwMode="auto">
            <a:xfrm>
              <a:off x="5747233" y="2293846"/>
              <a:ext cx="90003" cy="214937"/>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41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grpSp>
      <p:sp>
        <p:nvSpPr>
          <p:cNvPr id="54" name="Rounded Rectangle 34"/>
          <p:cNvSpPr/>
          <p:nvPr/>
        </p:nvSpPr>
        <p:spPr bwMode="auto">
          <a:xfrm rot="16200000">
            <a:off x="7432045" y="2788842"/>
            <a:ext cx="331653" cy="593239"/>
          </a:xfrm>
          <a:custGeom>
            <a:avLst/>
            <a:gdLst/>
            <a:ahLst/>
            <a:cxnLst/>
            <a:rect l="l" t="t" r="r" b="b"/>
            <a:pathLst>
              <a:path w="1626184" h="1426201">
                <a:moveTo>
                  <a:pt x="116654" y="386811"/>
                </a:moveTo>
                <a:cubicBezTo>
                  <a:pt x="106724" y="386811"/>
                  <a:pt x="98674" y="394861"/>
                  <a:pt x="98674" y="404791"/>
                </a:cubicBezTo>
                <a:lnTo>
                  <a:pt x="98674" y="1329280"/>
                </a:lnTo>
                <a:cubicBezTo>
                  <a:pt x="98674" y="1339210"/>
                  <a:pt x="106724" y="1347260"/>
                  <a:pt x="116654" y="1347260"/>
                </a:cubicBezTo>
                <a:lnTo>
                  <a:pt x="1493738" y="1347260"/>
                </a:lnTo>
                <a:cubicBezTo>
                  <a:pt x="1503668" y="1347260"/>
                  <a:pt x="1511718" y="1339210"/>
                  <a:pt x="1511718" y="1329280"/>
                </a:cubicBezTo>
                <a:lnTo>
                  <a:pt x="1511718" y="404791"/>
                </a:lnTo>
                <a:cubicBezTo>
                  <a:pt x="1511718" y="394861"/>
                  <a:pt x="1503668" y="386811"/>
                  <a:pt x="1493738" y="386811"/>
                </a:cubicBezTo>
                <a:close/>
                <a:moveTo>
                  <a:pt x="1475557" y="270940"/>
                </a:moveTo>
                <a:cubicBezTo>
                  <a:pt x="1461143" y="270940"/>
                  <a:pt x="1449459" y="282624"/>
                  <a:pt x="1449459" y="297038"/>
                </a:cubicBezTo>
                <a:cubicBezTo>
                  <a:pt x="1449459" y="311452"/>
                  <a:pt x="1461143" y="323136"/>
                  <a:pt x="1475557" y="323136"/>
                </a:cubicBezTo>
                <a:cubicBezTo>
                  <a:pt x="1489971" y="323136"/>
                  <a:pt x="1501655" y="311452"/>
                  <a:pt x="1501655" y="297038"/>
                </a:cubicBezTo>
                <a:cubicBezTo>
                  <a:pt x="1501655" y="282624"/>
                  <a:pt x="1489971" y="270940"/>
                  <a:pt x="1475557" y="270940"/>
                </a:cubicBezTo>
                <a:close/>
                <a:moveTo>
                  <a:pt x="1283593" y="270940"/>
                </a:moveTo>
                <a:cubicBezTo>
                  <a:pt x="1269179" y="270940"/>
                  <a:pt x="1257495" y="282624"/>
                  <a:pt x="1257495" y="297038"/>
                </a:cubicBezTo>
                <a:cubicBezTo>
                  <a:pt x="1257495" y="311452"/>
                  <a:pt x="1269179" y="323136"/>
                  <a:pt x="1283593" y="323136"/>
                </a:cubicBezTo>
                <a:cubicBezTo>
                  <a:pt x="1298007" y="323136"/>
                  <a:pt x="1309691" y="311452"/>
                  <a:pt x="1309691" y="297038"/>
                </a:cubicBezTo>
                <a:cubicBezTo>
                  <a:pt x="1309691" y="282624"/>
                  <a:pt x="1298007" y="270940"/>
                  <a:pt x="1283593" y="270940"/>
                </a:cubicBezTo>
                <a:close/>
                <a:moveTo>
                  <a:pt x="544099" y="166189"/>
                </a:moveTo>
                <a:cubicBezTo>
                  <a:pt x="502282" y="166189"/>
                  <a:pt x="468383" y="200088"/>
                  <a:pt x="468383" y="241905"/>
                </a:cubicBezTo>
                <a:cubicBezTo>
                  <a:pt x="468383" y="283722"/>
                  <a:pt x="502282" y="317621"/>
                  <a:pt x="544099" y="317621"/>
                </a:cubicBezTo>
                <a:lnTo>
                  <a:pt x="1082085" y="317621"/>
                </a:lnTo>
                <a:cubicBezTo>
                  <a:pt x="1123902" y="317621"/>
                  <a:pt x="1157801" y="283722"/>
                  <a:pt x="1157801" y="241905"/>
                </a:cubicBezTo>
                <a:cubicBezTo>
                  <a:pt x="1157801" y="200088"/>
                  <a:pt x="1123902" y="166189"/>
                  <a:pt x="1082085" y="166189"/>
                </a:cubicBezTo>
                <a:close/>
                <a:moveTo>
                  <a:pt x="1475557" y="78974"/>
                </a:moveTo>
                <a:cubicBezTo>
                  <a:pt x="1461143" y="78974"/>
                  <a:pt x="1449459" y="90658"/>
                  <a:pt x="1449459" y="105072"/>
                </a:cubicBezTo>
                <a:cubicBezTo>
                  <a:pt x="1449459" y="119486"/>
                  <a:pt x="1461143" y="131170"/>
                  <a:pt x="1475557" y="131170"/>
                </a:cubicBezTo>
                <a:cubicBezTo>
                  <a:pt x="1489971" y="131170"/>
                  <a:pt x="1501655" y="119486"/>
                  <a:pt x="1501655" y="105072"/>
                </a:cubicBezTo>
                <a:cubicBezTo>
                  <a:pt x="1501655" y="90658"/>
                  <a:pt x="1489971" y="78974"/>
                  <a:pt x="1475557" y="78974"/>
                </a:cubicBezTo>
                <a:close/>
                <a:moveTo>
                  <a:pt x="1379575" y="78974"/>
                </a:moveTo>
                <a:cubicBezTo>
                  <a:pt x="1366950" y="78974"/>
                  <a:pt x="1356715" y="89209"/>
                  <a:pt x="1356715" y="101834"/>
                </a:cubicBezTo>
                <a:lnTo>
                  <a:pt x="1356715" y="178193"/>
                </a:lnTo>
                <a:lnTo>
                  <a:pt x="1280355" y="178193"/>
                </a:lnTo>
                <a:cubicBezTo>
                  <a:pt x="1267730" y="178193"/>
                  <a:pt x="1257495" y="188428"/>
                  <a:pt x="1257495" y="201053"/>
                </a:cubicBezTo>
                <a:cubicBezTo>
                  <a:pt x="1257495" y="213678"/>
                  <a:pt x="1267730" y="223913"/>
                  <a:pt x="1280355" y="223913"/>
                </a:cubicBezTo>
                <a:lnTo>
                  <a:pt x="1356715" y="223913"/>
                </a:lnTo>
                <a:lnTo>
                  <a:pt x="1356715" y="300273"/>
                </a:lnTo>
                <a:cubicBezTo>
                  <a:pt x="1356715" y="312898"/>
                  <a:pt x="1366950" y="323133"/>
                  <a:pt x="1379575" y="323133"/>
                </a:cubicBezTo>
                <a:lnTo>
                  <a:pt x="1379574" y="323134"/>
                </a:lnTo>
                <a:cubicBezTo>
                  <a:pt x="1392199" y="323134"/>
                  <a:pt x="1402434" y="312899"/>
                  <a:pt x="1402434" y="300274"/>
                </a:cubicBezTo>
                <a:cubicBezTo>
                  <a:pt x="1402434" y="274820"/>
                  <a:pt x="1402434" y="249367"/>
                  <a:pt x="1402435" y="223913"/>
                </a:cubicBezTo>
                <a:lnTo>
                  <a:pt x="1478794" y="223913"/>
                </a:lnTo>
                <a:cubicBezTo>
                  <a:pt x="1491419" y="223913"/>
                  <a:pt x="1501654" y="213678"/>
                  <a:pt x="1501654" y="201053"/>
                </a:cubicBezTo>
                <a:lnTo>
                  <a:pt x="1501655" y="201054"/>
                </a:lnTo>
                <a:cubicBezTo>
                  <a:pt x="1501655" y="188429"/>
                  <a:pt x="1491420" y="178194"/>
                  <a:pt x="1478795" y="178194"/>
                </a:cubicBezTo>
                <a:cubicBezTo>
                  <a:pt x="1453342" y="178194"/>
                  <a:pt x="1427888" y="178194"/>
                  <a:pt x="1402435" y="178193"/>
                </a:cubicBezTo>
                <a:lnTo>
                  <a:pt x="1402435" y="101834"/>
                </a:lnTo>
                <a:cubicBezTo>
                  <a:pt x="1402435" y="89209"/>
                  <a:pt x="1392200" y="78974"/>
                  <a:pt x="1379575" y="78974"/>
                </a:cubicBezTo>
                <a:close/>
                <a:moveTo>
                  <a:pt x="1283593" y="78974"/>
                </a:moveTo>
                <a:cubicBezTo>
                  <a:pt x="1269179" y="78974"/>
                  <a:pt x="1257495" y="90658"/>
                  <a:pt x="1257495" y="105072"/>
                </a:cubicBezTo>
                <a:cubicBezTo>
                  <a:pt x="1257495" y="119486"/>
                  <a:pt x="1269179" y="131170"/>
                  <a:pt x="1283593" y="131170"/>
                </a:cubicBezTo>
                <a:cubicBezTo>
                  <a:pt x="1298007" y="131170"/>
                  <a:pt x="1309691" y="119486"/>
                  <a:pt x="1309691" y="105072"/>
                </a:cubicBezTo>
                <a:cubicBezTo>
                  <a:pt x="1309691" y="90658"/>
                  <a:pt x="1298007" y="78974"/>
                  <a:pt x="1283593" y="78974"/>
                </a:cubicBezTo>
                <a:close/>
                <a:moveTo>
                  <a:pt x="61426" y="0"/>
                </a:moveTo>
                <a:lnTo>
                  <a:pt x="1564758" y="0"/>
                </a:lnTo>
                <a:cubicBezTo>
                  <a:pt x="1598683" y="0"/>
                  <a:pt x="1626184" y="27501"/>
                  <a:pt x="1626184" y="61426"/>
                </a:cubicBezTo>
                <a:lnTo>
                  <a:pt x="1626184" y="1364775"/>
                </a:lnTo>
                <a:cubicBezTo>
                  <a:pt x="1626184" y="1398700"/>
                  <a:pt x="1598683" y="1426201"/>
                  <a:pt x="1564758" y="1426201"/>
                </a:cubicBezTo>
                <a:lnTo>
                  <a:pt x="61426" y="1426201"/>
                </a:lnTo>
                <a:cubicBezTo>
                  <a:pt x="27501" y="1426201"/>
                  <a:pt x="0" y="1398700"/>
                  <a:pt x="0" y="1364775"/>
                </a:cubicBezTo>
                <a:lnTo>
                  <a:pt x="0" y="61426"/>
                </a:lnTo>
                <a:cubicBezTo>
                  <a:pt x="0" y="27501"/>
                  <a:pt x="27501" y="0"/>
                  <a:pt x="6142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55" name="Freeform 54"/>
          <p:cNvSpPr/>
          <p:nvPr/>
        </p:nvSpPr>
        <p:spPr bwMode="auto">
          <a:xfrm>
            <a:off x="4264764" y="5941124"/>
            <a:ext cx="525765" cy="214246"/>
          </a:xfrm>
          <a:custGeom>
            <a:avLst/>
            <a:gdLst>
              <a:gd name="connsiteX0" fmla="*/ 238168 w 1948557"/>
              <a:gd name="connsiteY0" fmla="*/ 383657 h 539430"/>
              <a:gd name="connsiteX1" fmla="*/ 238168 w 1948557"/>
              <a:gd name="connsiteY1" fmla="*/ 429376 h 539430"/>
              <a:gd name="connsiteX2" fmla="*/ 600628 w 1948557"/>
              <a:gd name="connsiteY2" fmla="*/ 429376 h 539430"/>
              <a:gd name="connsiteX3" fmla="*/ 600628 w 1948557"/>
              <a:gd name="connsiteY3" fmla="*/ 383657 h 539430"/>
              <a:gd name="connsiteX4" fmla="*/ 238168 w 1948557"/>
              <a:gd name="connsiteY4" fmla="*/ 315257 h 539430"/>
              <a:gd name="connsiteX5" fmla="*/ 238168 w 1948557"/>
              <a:gd name="connsiteY5" fmla="*/ 360976 h 539430"/>
              <a:gd name="connsiteX6" fmla="*/ 600628 w 1948557"/>
              <a:gd name="connsiteY6" fmla="*/ 360976 h 539430"/>
              <a:gd name="connsiteX7" fmla="*/ 600628 w 1948557"/>
              <a:gd name="connsiteY7" fmla="*/ 315257 h 539430"/>
              <a:gd name="connsiteX8" fmla="*/ 238168 w 1948557"/>
              <a:gd name="connsiteY8" fmla="*/ 246857 h 539430"/>
              <a:gd name="connsiteX9" fmla="*/ 238168 w 1948557"/>
              <a:gd name="connsiteY9" fmla="*/ 292576 h 539430"/>
              <a:gd name="connsiteX10" fmla="*/ 600628 w 1948557"/>
              <a:gd name="connsiteY10" fmla="*/ 292576 h 539430"/>
              <a:gd name="connsiteX11" fmla="*/ 600628 w 1948557"/>
              <a:gd name="connsiteY11" fmla="*/ 246857 h 539430"/>
              <a:gd name="connsiteX12" fmla="*/ 238168 w 1948557"/>
              <a:gd name="connsiteY12" fmla="*/ 178456 h 539430"/>
              <a:gd name="connsiteX13" fmla="*/ 238168 w 1948557"/>
              <a:gd name="connsiteY13" fmla="*/ 224175 h 539430"/>
              <a:gd name="connsiteX14" fmla="*/ 600628 w 1948557"/>
              <a:gd name="connsiteY14" fmla="*/ 224175 h 539430"/>
              <a:gd name="connsiteX15" fmla="*/ 600628 w 1948557"/>
              <a:gd name="connsiteY15" fmla="*/ 178456 h 539430"/>
              <a:gd name="connsiteX16" fmla="*/ 1047722 w 1948557"/>
              <a:gd name="connsiteY16" fmla="*/ 128827 h 539430"/>
              <a:gd name="connsiteX17" fmla="*/ 1047722 w 1948557"/>
              <a:gd name="connsiteY17" fmla="*/ 233487 h 539430"/>
              <a:gd name="connsiteX18" fmla="*/ 1725259 w 1948557"/>
              <a:gd name="connsiteY18" fmla="*/ 233487 h 539430"/>
              <a:gd name="connsiteX19" fmla="*/ 1725259 w 1948557"/>
              <a:gd name="connsiteY19" fmla="*/ 128827 h 539430"/>
              <a:gd name="connsiteX20" fmla="*/ 238168 w 1948557"/>
              <a:gd name="connsiteY20" fmla="*/ 110055 h 539430"/>
              <a:gd name="connsiteX21" fmla="*/ 238168 w 1948557"/>
              <a:gd name="connsiteY21" fmla="*/ 155774 h 539430"/>
              <a:gd name="connsiteX22" fmla="*/ 600628 w 1948557"/>
              <a:gd name="connsiteY22" fmla="*/ 155774 h 539430"/>
              <a:gd name="connsiteX23" fmla="*/ 600628 w 1948557"/>
              <a:gd name="connsiteY23" fmla="*/ 110055 h 539430"/>
              <a:gd name="connsiteX24" fmla="*/ 0 w 1948557"/>
              <a:gd name="connsiteY24" fmla="*/ 0 h 539430"/>
              <a:gd name="connsiteX25" fmla="*/ 1948557 w 1948557"/>
              <a:gd name="connsiteY25" fmla="*/ 0 h 539430"/>
              <a:gd name="connsiteX26" fmla="*/ 1948557 w 1948557"/>
              <a:gd name="connsiteY26" fmla="*/ 539430 h 539430"/>
              <a:gd name="connsiteX27" fmla="*/ 0 w 1948557"/>
              <a:gd name="connsiteY27" fmla="*/ 539430 h 53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8557" h="539430">
                <a:moveTo>
                  <a:pt x="238168" y="383657"/>
                </a:moveTo>
                <a:lnTo>
                  <a:pt x="238168" y="429376"/>
                </a:lnTo>
                <a:lnTo>
                  <a:pt x="600628" y="429376"/>
                </a:lnTo>
                <a:lnTo>
                  <a:pt x="600628" y="383657"/>
                </a:lnTo>
                <a:close/>
                <a:moveTo>
                  <a:pt x="238168" y="315257"/>
                </a:moveTo>
                <a:lnTo>
                  <a:pt x="238168" y="360976"/>
                </a:lnTo>
                <a:lnTo>
                  <a:pt x="600628" y="360976"/>
                </a:lnTo>
                <a:lnTo>
                  <a:pt x="600628" y="315257"/>
                </a:lnTo>
                <a:close/>
                <a:moveTo>
                  <a:pt x="238168" y="246857"/>
                </a:moveTo>
                <a:lnTo>
                  <a:pt x="238168" y="292576"/>
                </a:lnTo>
                <a:lnTo>
                  <a:pt x="600628" y="292576"/>
                </a:lnTo>
                <a:lnTo>
                  <a:pt x="600628" y="246857"/>
                </a:lnTo>
                <a:close/>
                <a:moveTo>
                  <a:pt x="238168" y="178456"/>
                </a:moveTo>
                <a:lnTo>
                  <a:pt x="238168" y="224175"/>
                </a:lnTo>
                <a:lnTo>
                  <a:pt x="600628" y="224175"/>
                </a:lnTo>
                <a:lnTo>
                  <a:pt x="600628" y="178456"/>
                </a:lnTo>
                <a:close/>
                <a:moveTo>
                  <a:pt x="1047722" y="128827"/>
                </a:moveTo>
                <a:lnTo>
                  <a:pt x="1047722" y="233487"/>
                </a:lnTo>
                <a:lnTo>
                  <a:pt x="1725259" y="233487"/>
                </a:lnTo>
                <a:lnTo>
                  <a:pt x="1725259" y="128827"/>
                </a:lnTo>
                <a:close/>
                <a:moveTo>
                  <a:pt x="238168" y="110055"/>
                </a:moveTo>
                <a:lnTo>
                  <a:pt x="238168" y="155774"/>
                </a:lnTo>
                <a:lnTo>
                  <a:pt x="600628" y="155774"/>
                </a:lnTo>
                <a:lnTo>
                  <a:pt x="600628" y="110055"/>
                </a:lnTo>
                <a:close/>
                <a:moveTo>
                  <a:pt x="0" y="0"/>
                </a:moveTo>
                <a:lnTo>
                  <a:pt x="1948557" y="0"/>
                </a:lnTo>
                <a:lnTo>
                  <a:pt x="1948557" y="539430"/>
                </a:lnTo>
                <a:lnTo>
                  <a:pt x="0" y="53943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4" rIns="45714"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39" rtl="0" eaLnBrk="1" fontAlgn="base" latinLnBrk="0" hangingPunct="1">
              <a:lnSpc>
                <a:spcPct val="90000"/>
              </a:lnSpc>
              <a:spcBef>
                <a:spcPts val="0"/>
              </a:spcBef>
              <a:spcAft>
                <a:spcPts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56" name="Freeform 55"/>
          <p:cNvSpPr/>
          <p:nvPr/>
        </p:nvSpPr>
        <p:spPr bwMode="auto">
          <a:xfrm>
            <a:off x="8164818" y="2378528"/>
            <a:ext cx="865944" cy="239272"/>
          </a:xfrm>
          <a:custGeom>
            <a:avLst/>
            <a:gdLst>
              <a:gd name="connsiteX0" fmla="*/ 238168 w 1948557"/>
              <a:gd name="connsiteY0" fmla="*/ 383657 h 539430"/>
              <a:gd name="connsiteX1" fmla="*/ 238168 w 1948557"/>
              <a:gd name="connsiteY1" fmla="*/ 429376 h 539430"/>
              <a:gd name="connsiteX2" fmla="*/ 600628 w 1948557"/>
              <a:gd name="connsiteY2" fmla="*/ 429376 h 539430"/>
              <a:gd name="connsiteX3" fmla="*/ 600628 w 1948557"/>
              <a:gd name="connsiteY3" fmla="*/ 383657 h 539430"/>
              <a:gd name="connsiteX4" fmla="*/ 1058890 w 1948557"/>
              <a:gd name="connsiteY4" fmla="*/ 383056 h 539430"/>
              <a:gd name="connsiteX5" fmla="*/ 1058890 w 1948557"/>
              <a:gd name="connsiteY5" fmla="*/ 431296 h 539430"/>
              <a:gd name="connsiteX6" fmla="*/ 1430473 w 1948557"/>
              <a:gd name="connsiteY6" fmla="*/ 431296 h 539430"/>
              <a:gd name="connsiteX7" fmla="*/ 1430473 w 1948557"/>
              <a:gd name="connsiteY7" fmla="*/ 383056 h 539430"/>
              <a:gd name="connsiteX8" fmla="*/ 642494 w 1948557"/>
              <a:gd name="connsiteY8" fmla="*/ 383056 h 539430"/>
              <a:gd name="connsiteX9" fmla="*/ 642494 w 1948557"/>
              <a:gd name="connsiteY9" fmla="*/ 431296 h 539430"/>
              <a:gd name="connsiteX10" fmla="*/ 1014077 w 1948557"/>
              <a:gd name="connsiteY10" fmla="*/ 431296 h 539430"/>
              <a:gd name="connsiteX11" fmla="*/ 1014077 w 1948557"/>
              <a:gd name="connsiteY11" fmla="*/ 383056 h 539430"/>
              <a:gd name="connsiteX12" fmla="*/ 238168 w 1948557"/>
              <a:gd name="connsiteY12" fmla="*/ 315257 h 539430"/>
              <a:gd name="connsiteX13" fmla="*/ 238168 w 1948557"/>
              <a:gd name="connsiteY13" fmla="*/ 360976 h 539430"/>
              <a:gd name="connsiteX14" fmla="*/ 600628 w 1948557"/>
              <a:gd name="connsiteY14" fmla="*/ 360976 h 539430"/>
              <a:gd name="connsiteX15" fmla="*/ 600628 w 1948557"/>
              <a:gd name="connsiteY15" fmla="*/ 315257 h 539430"/>
              <a:gd name="connsiteX16" fmla="*/ 1058890 w 1948557"/>
              <a:gd name="connsiteY16" fmla="*/ 314326 h 539430"/>
              <a:gd name="connsiteX17" fmla="*/ 1058890 w 1948557"/>
              <a:gd name="connsiteY17" fmla="*/ 362566 h 539430"/>
              <a:gd name="connsiteX18" fmla="*/ 1430473 w 1948557"/>
              <a:gd name="connsiteY18" fmla="*/ 362566 h 539430"/>
              <a:gd name="connsiteX19" fmla="*/ 1430473 w 1948557"/>
              <a:gd name="connsiteY19" fmla="*/ 314326 h 539430"/>
              <a:gd name="connsiteX20" fmla="*/ 642494 w 1948557"/>
              <a:gd name="connsiteY20" fmla="*/ 314326 h 539430"/>
              <a:gd name="connsiteX21" fmla="*/ 642494 w 1948557"/>
              <a:gd name="connsiteY21" fmla="*/ 362566 h 539430"/>
              <a:gd name="connsiteX22" fmla="*/ 1014077 w 1948557"/>
              <a:gd name="connsiteY22" fmla="*/ 362566 h 539430"/>
              <a:gd name="connsiteX23" fmla="*/ 1014077 w 1948557"/>
              <a:gd name="connsiteY23" fmla="*/ 314326 h 539430"/>
              <a:gd name="connsiteX24" fmla="*/ 238168 w 1948557"/>
              <a:gd name="connsiteY24" fmla="*/ 246857 h 539430"/>
              <a:gd name="connsiteX25" fmla="*/ 238168 w 1948557"/>
              <a:gd name="connsiteY25" fmla="*/ 292576 h 539430"/>
              <a:gd name="connsiteX26" fmla="*/ 600628 w 1948557"/>
              <a:gd name="connsiteY26" fmla="*/ 292576 h 539430"/>
              <a:gd name="connsiteX27" fmla="*/ 600628 w 1948557"/>
              <a:gd name="connsiteY27" fmla="*/ 246857 h 539430"/>
              <a:gd name="connsiteX28" fmla="*/ 1058890 w 1948557"/>
              <a:gd name="connsiteY28" fmla="*/ 245595 h 539430"/>
              <a:gd name="connsiteX29" fmla="*/ 1058890 w 1948557"/>
              <a:gd name="connsiteY29" fmla="*/ 293835 h 539430"/>
              <a:gd name="connsiteX30" fmla="*/ 1430473 w 1948557"/>
              <a:gd name="connsiteY30" fmla="*/ 293835 h 539430"/>
              <a:gd name="connsiteX31" fmla="*/ 1430473 w 1948557"/>
              <a:gd name="connsiteY31" fmla="*/ 245595 h 539430"/>
              <a:gd name="connsiteX32" fmla="*/ 642494 w 1948557"/>
              <a:gd name="connsiteY32" fmla="*/ 245595 h 539430"/>
              <a:gd name="connsiteX33" fmla="*/ 642494 w 1948557"/>
              <a:gd name="connsiteY33" fmla="*/ 293835 h 539430"/>
              <a:gd name="connsiteX34" fmla="*/ 1014077 w 1948557"/>
              <a:gd name="connsiteY34" fmla="*/ 293835 h 539430"/>
              <a:gd name="connsiteX35" fmla="*/ 1014077 w 1948557"/>
              <a:gd name="connsiteY35" fmla="*/ 245595 h 539430"/>
              <a:gd name="connsiteX36" fmla="*/ 238168 w 1948557"/>
              <a:gd name="connsiteY36" fmla="*/ 178456 h 539430"/>
              <a:gd name="connsiteX37" fmla="*/ 238168 w 1948557"/>
              <a:gd name="connsiteY37" fmla="*/ 224175 h 539430"/>
              <a:gd name="connsiteX38" fmla="*/ 600628 w 1948557"/>
              <a:gd name="connsiteY38" fmla="*/ 224175 h 539430"/>
              <a:gd name="connsiteX39" fmla="*/ 600628 w 1948557"/>
              <a:gd name="connsiteY39" fmla="*/ 178456 h 539430"/>
              <a:gd name="connsiteX40" fmla="*/ 1058890 w 1948557"/>
              <a:gd name="connsiteY40" fmla="*/ 176864 h 539430"/>
              <a:gd name="connsiteX41" fmla="*/ 1058890 w 1948557"/>
              <a:gd name="connsiteY41" fmla="*/ 225104 h 539430"/>
              <a:gd name="connsiteX42" fmla="*/ 1430473 w 1948557"/>
              <a:gd name="connsiteY42" fmla="*/ 225104 h 539430"/>
              <a:gd name="connsiteX43" fmla="*/ 1430473 w 1948557"/>
              <a:gd name="connsiteY43" fmla="*/ 176864 h 539430"/>
              <a:gd name="connsiteX44" fmla="*/ 642494 w 1948557"/>
              <a:gd name="connsiteY44" fmla="*/ 176864 h 539430"/>
              <a:gd name="connsiteX45" fmla="*/ 642494 w 1948557"/>
              <a:gd name="connsiteY45" fmla="*/ 225104 h 539430"/>
              <a:gd name="connsiteX46" fmla="*/ 1014077 w 1948557"/>
              <a:gd name="connsiteY46" fmla="*/ 225104 h 539430"/>
              <a:gd name="connsiteX47" fmla="*/ 1014077 w 1948557"/>
              <a:gd name="connsiteY47" fmla="*/ 176864 h 539430"/>
              <a:gd name="connsiteX48" fmla="*/ 1578105 w 1948557"/>
              <a:gd name="connsiteY48" fmla="*/ 146210 h 539430"/>
              <a:gd name="connsiteX49" fmla="*/ 1538871 w 1948557"/>
              <a:gd name="connsiteY49" fmla="*/ 185444 h 539430"/>
              <a:gd name="connsiteX50" fmla="*/ 1538871 w 1948557"/>
              <a:gd name="connsiteY50" fmla="*/ 353984 h 539430"/>
              <a:gd name="connsiteX51" fmla="*/ 1578105 w 1948557"/>
              <a:gd name="connsiteY51" fmla="*/ 393218 h 539430"/>
              <a:gd name="connsiteX52" fmla="*/ 1735036 w 1948557"/>
              <a:gd name="connsiteY52" fmla="*/ 393218 h 539430"/>
              <a:gd name="connsiteX53" fmla="*/ 1774270 w 1948557"/>
              <a:gd name="connsiteY53" fmla="*/ 353984 h 539430"/>
              <a:gd name="connsiteX54" fmla="*/ 1774270 w 1948557"/>
              <a:gd name="connsiteY54" fmla="*/ 185444 h 539430"/>
              <a:gd name="connsiteX55" fmla="*/ 1735036 w 1948557"/>
              <a:gd name="connsiteY55" fmla="*/ 146210 h 539430"/>
              <a:gd name="connsiteX56" fmla="*/ 238168 w 1948557"/>
              <a:gd name="connsiteY56" fmla="*/ 110055 h 539430"/>
              <a:gd name="connsiteX57" fmla="*/ 238168 w 1948557"/>
              <a:gd name="connsiteY57" fmla="*/ 155774 h 539430"/>
              <a:gd name="connsiteX58" fmla="*/ 600628 w 1948557"/>
              <a:gd name="connsiteY58" fmla="*/ 155774 h 539430"/>
              <a:gd name="connsiteX59" fmla="*/ 600628 w 1948557"/>
              <a:gd name="connsiteY59" fmla="*/ 110055 h 539430"/>
              <a:gd name="connsiteX60" fmla="*/ 1058890 w 1948557"/>
              <a:gd name="connsiteY60" fmla="*/ 108133 h 539430"/>
              <a:gd name="connsiteX61" fmla="*/ 1058890 w 1948557"/>
              <a:gd name="connsiteY61" fmla="*/ 156373 h 539430"/>
              <a:gd name="connsiteX62" fmla="*/ 1430473 w 1948557"/>
              <a:gd name="connsiteY62" fmla="*/ 156373 h 539430"/>
              <a:gd name="connsiteX63" fmla="*/ 1430473 w 1948557"/>
              <a:gd name="connsiteY63" fmla="*/ 108133 h 539430"/>
              <a:gd name="connsiteX64" fmla="*/ 642494 w 1948557"/>
              <a:gd name="connsiteY64" fmla="*/ 108133 h 539430"/>
              <a:gd name="connsiteX65" fmla="*/ 642494 w 1948557"/>
              <a:gd name="connsiteY65" fmla="*/ 156373 h 539430"/>
              <a:gd name="connsiteX66" fmla="*/ 1014077 w 1948557"/>
              <a:gd name="connsiteY66" fmla="*/ 156373 h 539430"/>
              <a:gd name="connsiteX67" fmla="*/ 1014077 w 1948557"/>
              <a:gd name="connsiteY67" fmla="*/ 108133 h 539430"/>
              <a:gd name="connsiteX68" fmla="*/ 0 w 1948557"/>
              <a:gd name="connsiteY68" fmla="*/ 0 h 539430"/>
              <a:gd name="connsiteX69" fmla="*/ 1948557 w 1948557"/>
              <a:gd name="connsiteY69" fmla="*/ 0 h 539430"/>
              <a:gd name="connsiteX70" fmla="*/ 1948557 w 1948557"/>
              <a:gd name="connsiteY70" fmla="*/ 539430 h 539430"/>
              <a:gd name="connsiteX71" fmla="*/ 0 w 1948557"/>
              <a:gd name="connsiteY71" fmla="*/ 539430 h 53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948557" h="539430">
                <a:moveTo>
                  <a:pt x="238168" y="383657"/>
                </a:moveTo>
                <a:lnTo>
                  <a:pt x="238168" y="429376"/>
                </a:lnTo>
                <a:lnTo>
                  <a:pt x="600628" y="429376"/>
                </a:lnTo>
                <a:lnTo>
                  <a:pt x="600628" y="383657"/>
                </a:lnTo>
                <a:close/>
                <a:moveTo>
                  <a:pt x="1058890" y="383056"/>
                </a:moveTo>
                <a:lnTo>
                  <a:pt x="1058890" y="431296"/>
                </a:lnTo>
                <a:lnTo>
                  <a:pt x="1430473" y="431296"/>
                </a:lnTo>
                <a:lnTo>
                  <a:pt x="1430473" y="383056"/>
                </a:lnTo>
                <a:close/>
                <a:moveTo>
                  <a:pt x="642494" y="383056"/>
                </a:moveTo>
                <a:lnTo>
                  <a:pt x="642494" y="431296"/>
                </a:lnTo>
                <a:lnTo>
                  <a:pt x="1014077" y="431296"/>
                </a:lnTo>
                <a:lnTo>
                  <a:pt x="1014077" y="383056"/>
                </a:lnTo>
                <a:close/>
                <a:moveTo>
                  <a:pt x="238168" y="315257"/>
                </a:moveTo>
                <a:lnTo>
                  <a:pt x="238168" y="360976"/>
                </a:lnTo>
                <a:lnTo>
                  <a:pt x="600628" y="360976"/>
                </a:lnTo>
                <a:lnTo>
                  <a:pt x="600628" y="315257"/>
                </a:lnTo>
                <a:close/>
                <a:moveTo>
                  <a:pt x="1058890" y="314326"/>
                </a:moveTo>
                <a:lnTo>
                  <a:pt x="1058890" y="362566"/>
                </a:lnTo>
                <a:lnTo>
                  <a:pt x="1430473" y="362566"/>
                </a:lnTo>
                <a:lnTo>
                  <a:pt x="1430473" y="314326"/>
                </a:lnTo>
                <a:close/>
                <a:moveTo>
                  <a:pt x="642494" y="314326"/>
                </a:moveTo>
                <a:lnTo>
                  <a:pt x="642494" y="362566"/>
                </a:lnTo>
                <a:lnTo>
                  <a:pt x="1014077" y="362566"/>
                </a:lnTo>
                <a:lnTo>
                  <a:pt x="1014077" y="314326"/>
                </a:lnTo>
                <a:close/>
                <a:moveTo>
                  <a:pt x="238168" y="246857"/>
                </a:moveTo>
                <a:lnTo>
                  <a:pt x="238168" y="292576"/>
                </a:lnTo>
                <a:lnTo>
                  <a:pt x="600628" y="292576"/>
                </a:lnTo>
                <a:lnTo>
                  <a:pt x="600628" y="246857"/>
                </a:lnTo>
                <a:close/>
                <a:moveTo>
                  <a:pt x="1058890" y="245595"/>
                </a:moveTo>
                <a:lnTo>
                  <a:pt x="1058890" y="293835"/>
                </a:lnTo>
                <a:lnTo>
                  <a:pt x="1430473" y="293835"/>
                </a:lnTo>
                <a:lnTo>
                  <a:pt x="1430473" y="245595"/>
                </a:lnTo>
                <a:close/>
                <a:moveTo>
                  <a:pt x="642494" y="245595"/>
                </a:moveTo>
                <a:lnTo>
                  <a:pt x="642494" y="293835"/>
                </a:lnTo>
                <a:lnTo>
                  <a:pt x="1014077" y="293835"/>
                </a:lnTo>
                <a:lnTo>
                  <a:pt x="1014077" y="245595"/>
                </a:lnTo>
                <a:close/>
                <a:moveTo>
                  <a:pt x="238168" y="178456"/>
                </a:moveTo>
                <a:lnTo>
                  <a:pt x="238168" y="224175"/>
                </a:lnTo>
                <a:lnTo>
                  <a:pt x="600628" y="224175"/>
                </a:lnTo>
                <a:lnTo>
                  <a:pt x="600628" y="178456"/>
                </a:lnTo>
                <a:close/>
                <a:moveTo>
                  <a:pt x="1058890" y="176864"/>
                </a:moveTo>
                <a:lnTo>
                  <a:pt x="1058890" y="225104"/>
                </a:lnTo>
                <a:lnTo>
                  <a:pt x="1430473" y="225104"/>
                </a:lnTo>
                <a:lnTo>
                  <a:pt x="1430473" y="176864"/>
                </a:lnTo>
                <a:close/>
                <a:moveTo>
                  <a:pt x="642494" y="176864"/>
                </a:moveTo>
                <a:lnTo>
                  <a:pt x="642494" y="225104"/>
                </a:lnTo>
                <a:lnTo>
                  <a:pt x="1014077" y="225104"/>
                </a:lnTo>
                <a:lnTo>
                  <a:pt x="1014077" y="176864"/>
                </a:lnTo>
                <a:close/>
                <a:moveTo>
                  <a:pt x="1578105" y="146210"/>
                </a:moveTo>
                <a:cubicBezTo>
                  <a:pt x="1556437" y="146210"/>
                  <a:pt x="1538871" y="163776"/>
                  <a:pt x="1538871" y="185444"/>
                </a:cubicBezTo>
                <a:lnTo>
                  <a:pt x="1538871" y="353984"/>
                </a:lnTo>
                <a:cubicBezTo>
                  <a:pt x="1538871" y="375652"/>
                  <a:pt x="1556437" y="393218"/>
                  <a:pt x="1578105" y="393218"/>
                </a:cubicBezTo>
                <a:lnTo>
                  <a:pt x="1735036" y="393218"/>
                </a:lnTo>
                <a:cubicBezTo>
                  <a:pt x="1756704" y="393218"/>
                  <a:pt x="1774270" y="375652"/>
                  <a:pt x="1774270" y="353984"/>
                </a:cubicBezTo>
                <a:lnTo>
                  <a:pt x="1774270" y="185444"/>
                </a:lnTo>
                <a:cubicBezTo>
                  <a:pt x="1774270" y="163776"/>
                  <a:pt x="1756704" y="146210"/>
                  <a:pt x="1735036" y="146210"/>
                </a:cubicBezTo>
                <a:close/>
                <a:moveTo>
                  <a:pt x="238168" y="110055"/>
                </a:moveTo>
                <a:lnTo>
                  <a:pt x="238168" y="155774"/>
                </a:lnTo>
                <a:lnTo>
                  <a:pt x="600628" y="155774"/>
                </a:lnTo>
                <a:lnTo>
                  <a:pt x="600628" y="110055"/>
                </a:lnTo>
                <a:close/>
                <a:moveTo>
                  <a:pt x="1058890" y="108133"/>
                </a:moveTo>
                <a:lnTo>
                  <a:pt x="1058890" y="156373"/>
                </a:lnTo>
                <a:lnTo>
                  <a:pt x="1430473" y="156373"/>
                </a:lnTo>
                <a:lnTo>
                  <a:pt x="1430473" y="108133"/>
                </a:lnTo>
                <a:close/>
                <a:moveTo>
                  <a:pt x="642494" y="108133"/>
                </a:moveTo>
                <a:lnTo>
                  <a:pt x="642494" y="156373"/>
                </a:lnTo>
                <a:lnTo>
                  <a:pt x="1014077" y="156373"/>
                </a:lnTo>
                <a:lnTo>
                  <a:pt x="1014077" y="108133"/>
                </a:lnTo>
                <a:close/>
                <a:moveTo>
                  <a:pt x="0" y="0"/>
                </a:moveTo>
                <a:lnTo>
                  <a:pt x="1948557" y="0"/>
                </a:lnTo>
                <a:lnTo>
                  <a:pt x="1948557" y="539430"/>
                </a:lnTo>
                <a:lnTo>
                  <a:pt x="0" y="53943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4" rIns="45714"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57" name="Oval 1233"/>
          <p:cNvSpPr>
            <a:spLocks noChangeAspect="1"/>
          </p:cNvSpPr>
          <p:nvPr/>
        </p:nvSpPr>
        <p:spPr bwMode="auto">
          <a:xfrm>
            <a:off x="9281262" y="5243722"/>
            <a:ext cx="756229" cy="1005697"/>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58" name="Oval 1026"/>
          <p:cNvSpPr/>
          <p:nvPr/>
        </p:nvSpPr>
        <p:spPr bwMode="auto">
          <a:xfrm>
            <a:off x="2643811" y="5931097"/>
            <a:ext cx="242988" cy="378712"/>
          </a:xfrm>
          <a:custGeom>
            <a:avLst/>
            <a:gdLst/>
            <a:ahLst/>
            <a:cxnLst/>
            <a:rect l="l" t="t" r="r" b="b"/>
            <a:pathLst>
              <a:path w="2822132" h="4659950">
                <a:moveTo>
                  <a:pt x="2705024" y="1567575"/>
                </a:moveTo>
                <a:cubicBezTo>
                  <a:pt x="2763932" y="1561688"/>
                  <a:pt x="2823941" y="1595607"/>
                  <a:pt x="2822091" y="1685314"/>
                </a:cubicBezTo>
                <a:cubicBezTo>
                  <a:pt x="2817166" y="1962666"/>
                  <a:pt x="2810283" y="2334361"/>
                  <a:pt x="2814117" y="2720685"/>
                </a:cubicBezTo>
                <a:cubicBezTo>
                  <a:pt x="2817770" y="3088847"/>
                  <a:pt x="2302973" y="3832669"/>
                  <a:pt x="1543041" y="3901164"/>
                </a:cubicBezTo>
                <a:lnTo>
                  <a:pt x="1543041" y="4383750"/>
                </a:lnTo>
                <a:lnTo>
                  <a:pt x="2078959" y="4383750"/>
                </a:lnTo>
                <a:cubicBezTo>
                  <a:pt x="2155230" y="4383750"/>
                  <a:pt x="2217059" y="4445579"/>
                  <a:pt x="2217059" y="4521850"/>
                </a:cubicBezTo>
                <a:lnTo>
                  <a:pt x="2217058" y="4521850"/>
                </a:lnTo>
                <a:cubicBezTo>
                  <a:pt x="2217058" y="4598121"/>
                  <a:pt x="2155229" y="4659950"/>
                  <a:pt x="2078958" y="4659950"/>
                </a:cubicBezTo>
                <a:lnTo>
                  <a:pt x="743175" y="4659949"/>
                </a:lnTo>
                <a:cubicBezTo>
                  <a:pt x="666904" y="4659949"/>
                  <a:pt x="605075" y="4598121"/>
                  <a:pt x="605075" y="4521850"/>
                </a:cubicBezTo>
                <a:cubicBezTo>
                  <a:pt x="605075" y="4445579"/>
                  <a:pt x="666904" y="4383750"/>
                  <a:pt x="743175" y="4383750"/>
                </a:cubicBezTo>
                <a:lnTo>
                  <a:pt x="1279091" y="4383750"/>
                </a:lnTo>
                <a:lnTo>
                  <a:pt x="1279091" y="3900389"/>
                </a:lnTo>
                <a:cubicBezTo>
                  <a:pt x="534155" y="3822464"/>
                  <a:pt x="-1282" y="3168183"/>
                  <a:pt x="3610" y="2671380"/>
                </a:cubicBezTo>
                <a:cubicBezTo>
                  <a:pt x="-602" y="2320943"/>
                  <a:pt x="7542" y="2130275"/>
                  <a:pt x="0" y="1681974"/>
                </a:cubicBezTo>
                <a:cubicBezTo>
                  <a:pt x="2983" y="1557260"/>
                  <a:pt x="247362" y="1516297"/>
                  <a:pt x="252192" y="1687318"/>
                </a:cubicBezTo>
                <a:cubicBezTo>
                  <a:pt x="247498" y="1877390"/>
                  <a:pt x="240491" y="2302498"/>
                  <a:pt x="243298" y="2622376"/>
                </a:cubicBezTo>
                <a:cubicBezTo>
                  <a:pt x="246106" y="2942254"/>
                  <a:pt x="599406" y="3690325"/>
                  <a:pt x="1440906" y="3683475"/>
                </a:cubicBezTo>
                <a:cubicBezTo>
                  <a:pt x="2282405" y="3676626"/>
                  <a:pt x="2573635" y="2930723"/>
                  <a:pt x="2577390" y="2722681"/>
                </a:cubicBezTo>
                <a:cubicBezTo>
                  <a:pt x="2581144" y="2514639"/>
                  <a:pt x="2593758" y="2168319"/>
                  <a:pt x="2594564" y="1688672"/>
                </a:cubicBezTo>
                <a:cubicBezTo>
                  <a:pt x="2588310" y="1619156"/>
                  <a:pt x="2646117" y="1573462"/>
                  <a:pt x="2705024" y="1567575"/>
                </a:cubicBezTo>
                <a:close/>
                <a:moveTo>
                  <a:pt x="1701822" y="959183"/>
                </a:moveTo>
                <a:cubicBezTo>
                  <a:pt x="1808822" y="959183"/>
                  <a:pt x="1895562" y="1045922"/>
                  <a:pt x="1895562" y="1152922"/>
                </a:cubicBezTo>
                <a:cubicBezTo>
                  <a:pt x="1895562" y="1259922"/>
                  <a:pt x="1808822" y="1346662"/>
                  <a:pt x="1701822" y="1346662"/>
                </a:cubicBezTo>
                <a:cubicBezTo>
                  <a:pt x="1594822" y="1346662"/>
                  <a:pt x="1508082" y="1259922"/>
                  <a:pt x="1508082" y="1152922"/>
                </a:cubicBezTo>
                <a:cubicBezTo>
                  <a:pt x="1508082" y="1045922"/>
                  <a:pt x="1594822" y="959183"/>
                  <a:pt x="1701822" y="959183"/>
                </a:cubicBezTo>
                <a:close/>
                <a:moveTo>
                  <a:pt x="1115995" y="959183"/>
                </a:moveTo>
                <a:cubicBezTo>
                  <a:pt x="1222995" y="959183"/>
                  <a:pt x="1309734" y="1045922"/>
                  <a:pt x="1309734" y="1152922"/>
                </a:cubicBezTo>
                <a:cubicBezTo>
                  <a:pt x="1309734" y="1259922"/>
                  <a:pt x="1222995" y="1346662"/>
                  <a:pt x="1115995" y="1346662"/>
                </a:cubicBezTo>
                <a:cubicBezTo>
                  <a:pt x="1008995" y="1346662"/>
                  <a:pt x="922255" y="1259922"/>
                  <a:pt x="922255" y="1152922"/>
                </a:cubicBezTo>
                <a:cubicBezTo>
                  <a:pt x="922255" y="1045922"/>
                  <a:pt x="1008995" y="959183"/>
                  <a:pt x="1115995" y="959183"/>
                </a:cubicBezTo>
                <a:close/>
                <a:moveTo>
                  <a:pt x="1415838" y="514680"/>
                </a:moveTo>
                <a:cubicBezTo>
                  <a:pt x="1522838" y="514680"/>
                  <a:pt x="1609577" y="601419"/>
                  <a:pt x="1609577" y="708419"/>
                </a:cubicBezTo>
                <a:cubicBezTo>
                  <a:pt x="1609577" y="815420"/>
                  <a:pt x="1522838" y="902159"/>
                  <a:pt x="1415838" y="902159"/>
                </a:cubicBezTo>
                <a:cubicBezTo>
                  <a:pt x="1308838" y="902159"/>
                  <a:pt x="1222098" y="815420"/>
                  <a:pt x="1222098" y="708419"/>
                </a:cubicBezTo>
                <a:cubicBezTo>
                  <a:pt x="1222098" y="601419"/>
                  <a:pt x="1308838" y="514680"/>
                  <a:pt x="1415838" y="514680"/>
                </a:cubicBezTo>
                <a:close/>
                <a:moveTo>
                  <a:pt x="1394056" y="188424"/>
                </a:moveTo>
                <a:cubicBezTo>
                  <a:pt x="983953" y="188424"/>
                  <a:pt x="651501" y="520877"/>
                  <a:pt x="651501" y="930980"/>
                </a:cubicBezTo>
                <a:cubicBezTo>
                  <a:pt x="647952" y="1142888"/>
                  <a:pt x="644401" y="1354794"/>
                  <a:pt x="640852" y="1566702"/>
                </a:cubicBezTo>
                <a:lnTo>
                  <a:pt x="2147263" y="1556054"/>
                </a:lnTo>
                <a:cubicBezTo>
                  <a:pt x="2147263" y="1307307"/>
                  <a:pt x="2150451" y="1410369"/>
                  <a:pt x="2150451" y="926368"/>
                </a:cubicBezTo>
                <a:cubicBezTo>
                  <a:pt x="2150451" y="516264"/>
                  <a:pt x="1804160" y="188424"/>
                  <a:pt x="1394056" y="188424"/>
                </a:cubicBezTo>
                <a:close/>
                <a:moveTo>
                  <a:pt x="1411066" y="0"/>
                </a:moveTo>
                <a:cubicBezTo>
                  <a:pt x="1956557" y="0"/>
                  <a:pt x="2398764" y="442207"/>
                  <a:pt x="2398764" y="987697"/>
                </a:cubicBezTo>
                <a:cubicBezTo>
                  <a:pt x="2398764" y="1469802"/>
                  <a:pt x="2398762" y="1951909"/>
                  <a:pt x="2398762" y="2434014"/>
                </a:cubicBezTo>
                <a:cubicBezTo>
                  <a:pt x="2398762" y="2979504"/>
                  <a:pt x="1956555" y="3421711"/>
                  <a:pt x="1411065" y="3421711"/>
                </a:cubicBezTo>
                <a:lnTo>
                  <a:pt x="1411066" y="3421709"/>
                </a:lnTo>
                <a:cubicBezTo>
                  <a:pt x="865576" y="3421709"/>
                  <a:pt x="423369" y="2979502"/>
                  <a:pt x="423369" y="2434012"/>
                </a:cubicBezTo>
                <a:lnTo>
                  <a:pt x="423369" y="987697"/>
                </a:lnTo>
                <a:cubicBezTo>
                  <a:pt x="423369" y="442207"/>
                  <a:pt x="865576" y="0"/>
                  <a:pt x="141106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59" name="Rounded Rectangle 402"/>
          <p:cNvSpPr>
            <a:spLocks noChangeAspect="1"/>
          </p:cNvSpPr>
          <p:nvPr/>
        </p:nvSpPr>
        <p:spPr bwMode="auto">
          <a:xfrm rot="668849">
            <a:off x="2610290" y="4840556"/>
            <a:ext cx="577181" cy="519115"/>
          </a:xfrm>
          <a:custGeom>
            <a:avLst/>
            <a:gdLst/>
            <a:ahLst/>
            <a:cxnLst/>
            <a:rect l="l" t="t" r="r" b="b"/>
            <a:pathLst>
              <a:path w="3476741" h="3127782">
                <a:moveTo>
                  <a:pt x="130628" y="2246542"/>
                </a:moveTo>
                <a:lnTo>
                  <a:pt x="3420422" y="2216831"/>
                </a:lnTo>
                <a:lnTo>
                  <a:pt x="3476741" y="2502639"/>
                </a:lnTo>
                <a:lnTo>
                  <a:pt x="304278" y="3127782"/>
                </a:lnTo>
                <a:close/>
                <a:moveTo>
                  <a:pt x="234507" y="1864327"/>
                </a:moveTo>
                <a:cubicBezTo>
                  <a:pt x="234517" y="1864379"/>
                  <a:pt x="234526" y="1864429"/>
                  <a:pt x="234535" y="1864482"/>
                </a:cubicBezTo>
                <a:cubicBezTo>
                  <a:pt x="258320" y="1988533"/>
                  <a:pt x="332665" y="2074506"/>
                  <a:pt x="443964" y="2074506"/>
                </a:cubicBezTo>
                <a:lnTo>
                  <a:pt x="1872787" y="2042302"/>
                </a:lnTo>
                <a:cubicBezTo>
                  <a:pt x="1984085" y="2042303"/>
                  <a:pt x="2059333" y="1982377"/>
                  <a:pt x="2059333" y="1873879"/>
                </a:cubicBezTo>
                <a:lnTo>
                  <a:pt x="2045579" y="1811003"/>
                </a:lnTo>
                <a:close/>
                <a:moveTo>
                  <a:pt x="186223" y="919655"/>
                </a:moveTo>
                <a:cubicBezTo>
                  <a:pt x="89785" y="939608"/>
                  <a:pt x="71092" y="1026054"/>
                  <a:pt x="88447" y="1121860"/>
                </a:cubicBezTo>
                <a:cubicBezTo>
                  <a:pt x="134058" y="1352591"/>
                  <a:pt x="165890" y="1500138"/>
                  <a:pt x="201039" y="1683807"/>
                </a:cubicBezTo>
                <a:lnTo>
                  <a:pt x="2005693" y="1628666"/>
                </a:lnTo>
                <a:lnTo>
                  <a:pt x="1992534" y="1568508"/>
                </a:lnTo>
                <a:cubicBezTo>
                  <a:pt x="1960677" y="1411278"/>
                  <a:pt x="1925552" y="1248441"/>
                  <a:pt x="1893882" y="1091693"/>
                </a:cubicBezTo>
                <a:lnTo>
                  <a:pt x="1841809" y="1110526"/>
                </a:lnTo>
                <a:cubicBezTo>
                  <a:pt x="1552142" y="1210292"/>
                  <a:pt x="1204544" y="1275640"/>
                  <a:pt x="892489" y="1306073"/>
                </a:cubicBezTo>
                <a:cubicBezTo>
                  <a:pt x="756816" y="1321254"/>
                  <a:pt x="717156" y="1133515"/>
                  <a:pt x="849608" y="1047862"/>
                </a:cubicBezTo>
                <a:cubicBezTo>
                  <a:pt x="976692" y="997496"/>
                  <a:pt x="1099999" y="951431"/>
                  <a:pt x="1222406" y="909704"/>
                </a:cubicBezTo>
                <a:lnTo>
                  <a:pt x="232436" y="915341"/>
                </a:lnTo>
                <a:cubicBezTo>
                  <a:pt x="215364" y="915311"/>
                  <a:pt x="200000" y="916805"/>
                  <a:pt x="186223" y="919655"/>
                </a:cubicBezTo>
                <a:close/>
                <a:moveTo>
                  <a:pt x="1532850" y="647419"/>
                </a:moveTo>
                <a:lnTo>
                  <a:pt x="1421347" y="675846"/>
                </a:lnTo>
                <a:lnTo>
                  <a:pt x="1338568" y="717979"/>
                </a:lnTo>
                <a:lnTo>
                  <a:pt x="1221887" y="786157"/>
                </a:lnTo>
                <a:lnTo>
                  <a:pt x="1128175" y="845649"/>
                </a:lnTo>
                <a:lnTo>
                  <a:pt x="1418911" y="843384"/>
                </a:lnTo>
                <a:cubicBezTo>
                  <a:pt x="1555507" y="798488"/>
                  <a:pt x="1692523" y="758011"/>
                  <a:pt x="1833470" y="720322"/>
                </a:cubicBezTo>
                <a:lnTo>
                  <a:pt x="1824323" y="673900"/>
                </a:lnTo>
                <a:lnTo>
                  <a:pt x="1820649" y="655259"/>
                </a:lnTo>
                <a:lnTo>
                  <a:pt x="1813162" y="650279"/>
                </a:lnTo>
                <a:lnTo>
                  <a:pt x="1776951" y="631594"/>
                </a:lnTo>
                <a:lnTo>
                  <a:pt x="1729439" y="621591"/>
                </a:lnTo>
                <a:lnTo>
                  <a:pt x="1671852" y="626484"/>
                </a:lnTo>
                <a:close/>
                <a:moveTo>
                  <a:pt x="2808650" y="52096"/>
                </a:moveTo>
                <a:lnTo>
                  <a:pt x="3073026" y="0"/>
                </a:lnTo>
                <a:lnTo>
                  <a:pt x="3301253" y="1158201"/>
                </a:lnTo>
                <a:lnTo>
                  <a:pt x="3036877" y="1210297"/>
                </a:lnTo>
                <a:close/>
                <a:moveTo>
                  <a:pt x="1598383" y="253649"/>
                </a:moveTo>
                <a:lnTo>
                  <a:pt x="1834998" y="232845"/>
                </a:lnTo>
                <a:lnTo>
                  <a:pt x="2089176" y="202124"/>
                </a:lnTo>
                <a:lnTo>
                  <a:pt x="2538580" y="171664"/>
                </a:lnTo>
                <a:lnTo>
                  <a:pt x="2737618" y="158264"/>
                </a:lnTo>
                <a:lnTo>
                  <a:pt x="2732861" y="166579"/>
                </a:lnTo>
                <a:lnTo>
                  <a:pt x="2798466" y="467054"/>
                </a:lnTo>
                <a:lnTo>
                  <a:pt x="2858006" y="769195"/>
                </a:lnTo>
                <a:lnTo>
                  <a:pt x="2912489" y="1078870"/>
                </a:lnTo>
                <a:lnTo>
                  <a:pt x="2863279" y="1127802"/>
                </a:lnTo>
                <a:lnTo>
                  <a:pt x="2798999" y="1166623"/>
                </a:lnTo>
                <a:lnTo>
                  <a:pt x="2664146" y="1245509"/>
                </a:lnTo>
                <a:lnTo>
                  <a:pt x="2514224" y="1314285"/>
                </a:lnTo>
                <a:lnTo>
                  <a:pt x="2351712" y="1385543"/>
                </a:lnTo>
                <a:lnTo>
                  <a:pt x="2205603" y="1440490"/>
                </a:lnTo>
                <a:lnTo>
                  <a:pt x="2068362" y="1474074"/>
                </a:lnTo>
                <a:lnTo>
                  <a:pt x="2042072" y="1480878"/>
                </a:lnTo>
                <a:lnTo>
                  <a:pt x="2144266" y="1920066"/>
                </a:lnTo>
                <a:cubicBezTo>
                  <a:pt x="2144266" y="2041156"/>
                  <a:pt x="2062398" y="2108037"/>
                  <a:pt x="1941309" y="2108036"/>
                </a:cubicBezTo>
                <a:lnTo>
                  <a:pt x="386791" y="2143978"/>
                </a:lnTo>
                <a:cubicBezTo>
                  <a:pt x="265702" y="2143978"/>
                  <a:pt x="184818" y="2048026"/>
                  <a:pt x="158940" y="1909578"/>
                </a:cubicBezTo>
                <a:cubicBezTo>
                  <a:pt x="103909" y="1594409"/>
                  <a:pt x="64695" y="1416487"/>
                  <a:pt x="0" y="1080765"/>
                </a:cubicBezTo>
                <a:cubicBezTo>
                  <a:pt x="0" y="974812"/>
                  <a:pt x="65250" y="879766"/>
                  <a:pt x="162682" y="857660"/>
                </a:cubicBezTo>
                <a:cubicBezTo>
                  <a:pt x="176601" y="854502"/>
                  <a:pt x="191176" y="852832"/>
                  <a:pt x="206312" y="852832"/>
                </a:cubicBezTo>
                <a:lnTo>
                  <a:pt x="704767" y="848948"/>
                </a:lnTo>
                <a:lnTo>
                  <a:pt x="750022" y="801677"/>
                </a:lnTo>
                <a:lnTo>
                  <a:pt x="900886" y="642845"/>
                </a:lnTo>
                <a:lnTo>
                  <a:pt x="1055423" y="502656"/>
                </a:lnTo>
                <a:lnTo>
                  <a:pt x="1188583" y="386043"/>
                </a:lnTo>
                <a:lnTo>
                  <a:pt x="1240049" y="350081"/>
                </a:lnTo>
                <a:lnTo>
                  <a:pt x="1281437" y="329015"/>
                </a:lnTo>
                <a:lnTo>
                  <a:pt x="1335354" y="305480"/>
                </a:lnTo>
                <a:lnTo>
                  <a:pt x="1404241" y="29190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60" name="Freeform 239"/>
          <p:cNvSpPr>
            <a:spLocks/>
          </p:cNvSpPr>
          <p:nvPr/>
        </p:nvSpPr>
        <p:spPr bwMode="auto">
          <a:xfrm>
            <a:off x="3418075" y="4509924"/>
            <a:ext cx="381785" cy="431596"/>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chemeClr val="bg1"/>
          </a:solidFill>
          <a:ln>
            <a:noFill/>
          </a:ln>
          <a:extLst/>
        </p:spPr>
        <p:txBody>
          <a:bodyPr vert="horz" wrap="square" lIns="91427" tIns="45714" rIns="91427" bIns="45714" numCol="1" anchor="t" anchorCtr="0" compatLnSpc="1">
            <a:prstTxWarp prst="textNoShape">
              <a:avLst/>
            </a:prstTxWarp>
          </a:bodyPr>
          <a:lstStyle/>
          <a:p>
            <a:pPr marL="0" marR="0" lvl="0" indent="0" algn="l" defTabSz="93183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B4009E"/>
              </a:solidFill>
              <a:effectLst/>
              <a:uLnTx/>
              <a:uFillTx/>
              <a:latin typeface="Calibri Light" panose="020F0302020204030204"/>
              <a:ea typeface="+mn-ea"/>
              <a:cs typeface="+mn-cs"/>
            </a:endParaRPr>
          </a:p>
        </p:txBody>
      </p:sp>
      <p:sp>
        <p:nvSpPr>
          <p:cNvPr id="61" name="Round Same Side Corner Rectangle 26"/>
          <p:cNvSpPr>
            <a:spLocks noChangeAspect="1"/>
          </p:cNvSpPr>
          <p:nvPr/>
        </p:nvSpPr>
        <p:spPr bwMode="auto">
          <a:xfrm>
            <a:off x="7235948" y="3570004"/>
            <a:ext cx="313057" cy="539201"/>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62" name="Rectangle 34"/>
          <p:cNvSpPr/>
          <p:nvPr/>
        </p:nvSpPr>
        <p:spPr bwMode="auto">
          <a:xfrm>
            <a:off x="6437555" y="3188597"/>
            <a:ext cx="297121" cy="500280"/>
          </a:xfrm>
          <a:custGeom>
            <a:avLst/>
            <a:gdLst/>
            <a:ahLst/>
            <a:cxnLst/>
            <a:rect l="l" t="t" r="r" b="b"/>
            <a:pathLst>
              <a:path w="2722429" h="4789665">
                <a:moveTo>
                  <a:pt x="1346561" y="4502803"/>
                </a:moveTo>
                <a:lnTo>
                  <a:pt x="1319494" y="4590254"/>
                </a:lnTo>
                <a:cubicBezTo>
                  <a:pt x="1370780" y="4623188"/>
                  <a:pt x="1392862" y="4602715"/>
                  <a:pt x="1422067" y="4598933"/>
                </a:cubicBezTo>
                <a:lnTo>
                  <a:pt x="1450559" y="4508144"/>
                </a:lnTo>
                <a:cubicBezTo>
                  <a:pt x="1378853" y="4535069"/>
                  <a:pt x="1369830" y="4510591"/>
                  <a:pt x="1346561" y="4502803"/>
                </a:cubicBezTo>
                <a:close/>
                <a:moveTo>
                  <a:pt x="1291703" y="4476863"/>
                </a:moveTo>
                <a:cubicBezTo>
                  <a:pt x="1271500" y="4475153"/>
                  <a:pt x="1257001" y="4484037"/>
                  <a:pt x="1239895" y="4486401"/>
                </a:cubicBezTo>
                <a:lnTo>
                  <a:pt x="1213192" y="4577190"/>
                </a:lnTo>
                <a:cubicBezTo>
                  <a:pt x="1280394" y="4550265"/>
                  <a:pt x="1288850" y="4574742"/>
                  <a:pt x="1310657" y="4582531"/>
                </a:cubicBezTo>
                <a:lnTo>
                  <a:pt x="1336024" y="4495079"/>
                </a:lnTo>
                <a:cubicBezTo>
                  <a:pt x="1318000" y="4482729"/>
                  <a:pt x="1303825" y="4477889"/>
                  <a:pt x="1291703" y="4476863"/>
                </a:cubicBezTo>
                <a:close/>
                <a:moveTo>
                  <a:pt x="2119608" y="4417076"/>
                </a:moveTo>
                <a:cubicBezTo>
                  <a:pt x="2156548" y="4417076"/>
                  <a:pt x="2186493" y="4447021"/>
                  <a:pt x="2186493" y="4483960"/>
                </a:cubicBezTo>
                <a:cubicBezTo>
                  <a:pt x="2186493" y="4520899"/>
                  <a:pt x="2156548" y="4550844"/>
                  <a:pt x="2119608" y="4550844"/>
                </a:cubicBezTo>
                <a:cubicBezTo>
                  <a:pt x="2082668" y="4550844"/>
                  <a:pt x="2052723" y="4520899"/>
                  <a:pt x="2052723" y="4483960"/>
                </a:cubicBezTo>
                <a:cubicBezTo>
                  <a:pt x="2052723" y="4447021"/>
                  <a:pt x="2082668" y="4417076"/>
                  <a:pt x="2119608" y="4417076"/>
                </a:cubicBezTo>
                <a:close/>
                <a:moveTo>
                  <a:pt x="1375648" y="4401592"/>
                </a:moveTo>
                <a:lnTo>
                  <a:pt x="1348580" y="4489043"/>
                </a:lnTo>
                <a:cubicBezTo>
                  <a:pt x="1399866" y="4521977"/>
                  <a:pt x="1421948" y="4501504"/>
                  <a:pt x="1451153" y="4497722"/>
                </a:cubicBezTo>
                <a:lnTo>
                  <a:pt x="1479645" y="4406932"/>
                </a:lnTo>
                <a:cubicBezTo>
                  <a:pt x="1407939" y="4433858"/>
                  <a:pt x="1398917" y="4409380"/>
                  <a:pt x="1375648" y="4401592"/>
                </a:cubicBezTo>
                <a:close/>
                <a:moveTo>
                  <a:pt x="2119608" y="4386401"/>
                </a:moveTo>
                <a:cubicBezTo>
                  <a:pt x="2065728" y="4386401"/>
                  <a:pt x="2022049" y="4430080"/>
                  <a:pt x="2022049" y="4483960"/>
                </a:cubicBezTo>
                <a:cubicBezTo>
                  <a:pt x="2022049" y="4502736"/>
                  <a:pt x="2027353" y="4520272"/>
                  <a:pt x="2038016" y="4534245"/>
                </a:cubicBezTo>
                <a:lnTo>
                  <a:pt x="1981241" y="4590925"/>
                </a:lnTo>
                <a:cubicBezTo>
                  <a:pt x="1972878" y="4599274"/>
                  <a:pt x="1972867" y="4612822"/>
                  <a:pt x="1981216" y="4621185"/>
                </a:cubicBezTo>
                <a:cubicBezTo>
                  <a:pt x="1989565" y="4629548"/>
                  <a:pt x="2003113" y="4629559"/>
                  <a:pt x="2011476" y="4621210"/>
                </a:cubicBezTo>
                <a:lnTo>
                  <a:pt x="2068071" y="4564708"/>
                </a:lnTo>
                <a:cubicBezTo>
                  <a:pt x="2082269" y="4575900"/>
                  <a:pt x="2100283" y="4581519"/>
                  <a:pt x="2119608" y="4581519"/>
                </a:cubicBezTo>
                <a:cubicBezTo>
                  <a:pt x="2173488" y="4581519"/>
                  <a:pt x="2217167" y="4537840"/>
                  <a:pt x="2217167" y="4483960"/>
                </a:cubicBezTo>
                <a:cubicBezTo>
                  <a:pt x="2217167" y="4430080"/>
                  <a:pt x="2173488" y="4386401"/>
                  <a:pt x="2119608" y="4386401"/>
                </a:cubicBezTo>
                <a:close/>
                <a:moveTo>
                  <a:pt x="660244" y="4379873"/>
                </a:moveTo>
                <a:cubicBezTo>
                  <a:pt x="657836" y="4379386"/>
                  <a:pt x="655370" y="4379378"/>
                  <a:pt x="652928" y="4379876"/>
                </a:cubicBezTo>
                <a:cubicBezTo>
                  <a:pt x="649671" y="4380541"/>
                  <a:pt x="646454" y="4382106"/>
                  <a:pt x="643463" y="4384634"/>
                </a:cubicBezTo>
                <a:lnTo>
                  <a:pt x="550646" y="4463095"/>
                </a:lnTo>
                <a:cubicBezTo>
                  <a:pt x="544575" y="4468227"/>
                  <a:pt x="540603" y="4476343"/>
                  <a:pt x="539167" y="4485288"/>
                </a:cubicBezTo>
                <a:lnTo>
                  <a:pt x="538027" y="4487497"/>
                </a:lnTo>
                <a:cubicBezTo>
                  <a:pt x="532270" y="4505257"/>
                  <a:pt x="537944" y="4526152"/>
                  <a:pt x="550700" y="4534168"/>
                </a:cubicBezTo>
                <a:lnTo>
                  <a:pt x="657831" y="4601484"/>
                </a:lnTo>
                <a:cubicBezTo>
                  <a:pt x="670588" y="4609500"/>
                  <a:pt x="685596" y="4601600"/>
                  <a:pt x="691353" y="4583840"/>
                </a:cubicBezTo>
                <a:cubicBezTo>
                  <a:pt x="697110" y="4566080"/>
                  <a:pt x="691436" y="4545185"/>
                  <a:pt x="678680" y="4537170"/>
                </a:cubicBezTo>
                <a:lnTo>
                  <a:pt x="661890" y="4526620"/>
                </a:lnTo>
                <a:lnTo>
                  <a:pt x="704842" y="4526620"/>
                </a:lnTo>
                <a:cubicBezTo>
                  <a:pt x="718837" y="4526620"/>
                  <a:pt x="730182" y="4510824"/>
                  <a:pt x="730182" y="4491339"/>
                </a:cubicBezTo>
                <a:cubicBezTo>
                  <a:pt x="730182" y="4471854"/>
                  <a:pt x="718837" y="4456059"/>
                  <a:pt x="704842" y="4456059"/>
                </a:cubicBezTo>
                <a:lnTo>
                  <a:pt x="656623" y="4456059"/>
                </a:lnTo>
                <a:lnTo>
                  <a:pt x="669766" y="4444948"/>
                </a:lnTo>
                <a:cubicBezTo>
                  <a:pt x="681729" y="4434836"/>
                  <a:pt x="685539" y="4413136"/>
                  <a:pt x="678275" y="4396481"/>
                </a:cubicBezTo>
                <a:cubicBezTo>
                  <a:pt x="674190" y="4387112"/>
                  <a:pt x="667471" y="4381335"/>
                  <a:pt x="660244" y="4379873"/>
                </a:cubicBezTo>
                <a:close/>
                <a:moveTo>
                  <a:pt x="1320789" y="4375652"/>
                </a:moveTo>
                <a:cubicBezTo>
                  <a:pt x="1300586" y="4373942"/>
                  <a:pt x="1286087" y="4382826"/>
                  <a:pt x="1268981" y="4385190"/>
                </a:cubicBezTo>
                <a:lnTo>
                  <a:pt x="1242278" y="4475979"/>
                </a:lnTo>
                <a:cubicBezTo>
                  <a:pt x="1309480" y="4449054"/>
                  <a:pt x="1317936" y="4473531"/>
                  <a:pt x="1339743" y="4481319"/>
                </a:cubicBezTo>
                <a:lnTo>
                  <a:pt x="1365111" y="4393868"/>
                </a:lnTo>
                <a:cubicBezTo>
                  <a:pt x="1347086" y="4381518"/>
                  <a:pt x="1332911" y="4376678"/>
                  <a:pt x="1320789" y="4375652"/>
                </a:cubicBezTo>
                <a:close/>
                <a:moveTo>
                  <a:pt x="273360" y="451976"/>
                </a:moveTo>
                <a:lnTo>
                  <a:pt x="273360" y="4125794"/>
                </a:lnTo>
                <a:lnTo>
                  <a:pt x="2449071" y="4125794"/>
                </a:lnTo>
                <a:lnTo>
                  <a:pt x="2449071" y="451976"/>
                </a:lnTo>
                <a:close/>
                <a:moveTo>
                  <a:pt x="453747" y="0"/>
                </a:moveTo>
                <a:lnTo>
                  <a:pt x="2268682" y="0"/>
                </a:lnTo>
                <a:cubicBezTo>
                  <a:pt x="2519279" y="0"/>
                  <a:pt x="2722429" y="203150"/>
                  <a:pt x="2722429" y="453747"/>
                </a:cubicBezTo>
                <a:lnTo>
                  <a:pt x="2722429" y="4335918"/>
                </a:lnTo>
                <a:cubicBezTo>
                  <a:pt x="2722429" y="4586515"/>
                  <a:pt x="2519279" y="4789665"/>
                  <a:pt x="2268682" y="4789665"/>
                </a:cubicBezTo>
                <a:lnTo>
                  <a:pt x="453747" y="4789665"/>
                </a:lnTo>
                <a:cubicBezTo>
                  <a:pt x="203150" y="4789665"/>
                  <a:pt x="0" y="4586515"/>
                  <a:pt x="0" y="4335918"/>
                </a:cubicBezTo>
                <a:lnTo>
                  <a:pt x="0" y="453747"/>
                </a:lnTo>
                <a:cubicBezTo>
                  <a:pt x="0" y="203150"/>
                  <a:pt x="203150" y="0"/>
                  <a:pt x="45374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63" name="TextBox 62"/>
          <p:cNvSpPr txBox="1"/>
          <p:nvPr/>
        </p:nvSpPr>
        <p:spPr>
          <a:xfrm>
            <a:off x="1081952" y="1977371"/>
            <a:ext cx="952292" cy="467548"/>
          </a:xfrm>
          <a:prstGeom prst="rect">
            <a:avLst/>
          </a:prstGeom>
          <a:noFill/>
        </p:spPr>
        <p:txBody>
          <a:bodyPr wrap="none" lIns="186521" tIns="149217" rIns="186521" bIns="149217" rtlCol="0">
            <a:spAutoFit/>
          </a:bodyPr>
          <a:lstStyle/>
          <a:p>
            <a:pPr marL="0" marR="0" lvl="0" indent="0" algn="r" defTabSz="932742" rtl="0" eaLnBrk="1" fontAlgn="auto" latinLnBrk="0" hangingPunct="1">
              <a:lnSpc>
                <a:spcPct val="90000"/>
              </a:lnSpc>
              <a:spcBef>
                <a:spcPts val="0"/>
              </a:spcBef>
              <a:spcAft>
                <a:spcPts val="612"/>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a:ea typeface="+mn-ea"/>
                <a:cs typeface="+mn-cs"/>
              </a:rPr>
              <a:t>Premium</a:t>
            </a:r>
          </a:p>
        </p:txBody>
      </p:sp>
      <p:sp>
        <p:nvSpPr>
          <p:cNvPr id="64" name="TextBox 63"/>
          <p:cNvSpPr txBox="1"/>
          <p:nvPr/>
        </p:nvSpPr>
        <p:spPr>
          <a:xfrm>
            <a:off x="1336954" y="6155370"/>
            <a:ext cx="713059" cy="467548"/>
          </a:xfrm>
          <a:prstGeom prst="rect">
            <a:avLst/>
          </a:prstGeom>
          <a:noFill/>
        </p:spPr>
        <p:txBody>
          <a:bodyPr wrap="none" lIns="186521" tIns="149217" rIns="186521" bIns="149217" rtlCol="0">
            <a:spAutoFit/>
          </a:bodyPr>
          <a:lstStyle/>
          <a:p>
            <a:pPr marL="0" marR="0" lvl="0" indent="0" algn="r" defTabSz="932742" rtl="0" eaLnBrk="1" fontAlgn="auto" latinLnBrk="0" hangingPunct="1">
              <a:lnSpc>
                <a:spcPct val="90000"/>
              </a:lnSpc>
              <a:spcBef>
                <a:spcPts val="0"/>
              </a:spcBef>
              <a:spcAft>
                <a:spcPts val="612"/>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a:ea typeface="+mn-ea"/>
                <a:cs typeface="+mn-cs"/>
              </a:rPr>
              <a:t>Entry</a:t>
            </a:r>
            <a:endParaRPr kumimoji="0" lang="en-US" sz="11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65" name="TextBox 64"/>
          <p:cNvSpPr txBox="1"/>
          <p:nvPr/>
        </p:nvSpPr>
        <p:spPr>
          <a:xfrm>
            <a:off x="8721458" y="6709107"/>
            <a:ext cx="2455641" cy="228912"/>
          </a:xfrm>
          <a:prstGeom prst="rect">
            <a:avLst/>
          </a:prstGeom>
          <a:noFill/>
        </p:spPr>
        <p:txBody>
          <a:bodyPr wrap="none" lIns="186521" tIns="0" rIns="186521" bIns="0" rtlCol="0">
            <a:no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Light"/>
                <a:ea typeface="+mn-ea"/>
                <a:cs typeface="+mn-cs"/>
              </a:rPr>
              <a:t>Device Capabilities</a:t>
            </a:r>
          </a:p>
        </p:txBody>
      </p:sp>
      <p:sp>
        <p:nvSpPr>
          <p:cNvPr id="67" name="Up Arrow 66"/>
          <p:cNvSpPr/>
          <p:nvPr/>
        </p:nvSpPr>
        <p:spPr bwMode="auto">
          <a:xfrm>
            <a:off x="1904654" y="938556"/>
            <a:ext cx="274098" cy="5705059"/>
          </a:xfrm>
          <a:prstGeom prst="upArrow">
            <a:avLst/>
          </a:prstGeom>
          <a:solidFill>
            <a:schemeClr val="tx1"/>
          </a:solidFill>
          <a:ln w="9525" cap="flat" cmpd="sng" algn="ctr">
            <a:solidFill>
              <a:schemeClr val="bg2"/>
            </a:solidFill>
            <a:prstDash val="solid"/>
            <a:headEnd type="none" w="med" len="med"/>
            <a:tailEnd type="none" w="med" len="med"/>
          </a:ln>
          <a:effectLst/>
        </p:spPr>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504"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54717">
                    <a:srgbClr val="FFFFFF"/>
                  </a:gs>
                  <a:gs pos="33000">
                    <a:srgbClr val="FFFFFF"/>
                  </a:gs>
                </a:gsLst>
                <a:lin ang="0" scaled="0"/>
              </a:gradFill>
              <a:effectLst/>
              <a:uLnTx/>
              <a:uFillTx/>
              <a:latin typeface="Calibri Light" panose="020F0302020204030204"/>
              <a:ea typeface="Segoe UI" pitchFamily="34" charset="0"/>
              <a:cs typeface="Segoe UI" pitchFamily="34" charset="0"/>
            </a:endParaRPr>
          </a:p>
        </p:txBody>
      </p:sp>
      <p:sp>
        <p:nvSpPr>
          <p:cNvPr id="72" name="Up Arrow 71"/>
          <p:cNvSpPr/>
          <p:nvPr/>
        </p:nvSpPr>
        <p:spPr bwMode="auto">
          <a:xfrm rot="5400000">
            <a:off x="6214104" y="2273929"/>
            <a:ext cx="270455" cy="8729410"/>
          </a:xfrm>
          <a:prstGeom prst="up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504" rtl="0" eaLnBrk="1" fontAlgn="base" latinLnBrk="0" hangingPunct="1">
              <a:lnSpc>
                <a:spcPct val="100000"/>
              </a:lnSpc>
              <a:spcBef>
                <a:spcPct val="0"/>
              </a:spcBef>
              <a:spcAft>
                <a:spcPct val="0"/>
              </a:spcAft>
              <a:buClrTx/>
              <a:buSzTx/>
              <a:buFontTx/>
              <a:buNone/>
              <a:tabLst/>
              <a:defRPr/>
            </a:pPr>
            <a:endParaRPr kumimoji="0" lang="en-US" sz="3672" b="1" i="0" u="none" strike="noStrike" kern="0" cap="none" spc="0" normalizeH="0" baseline="0" noProof="0" dirty="0" err="1">
              <a:ln>
                <a:noFill/>
              </a:ln>
              <a:gradFill>
                <a:gsLst>
                  <a:gs pos="54717">
                    <a:srgbClr val="FFFFFF"/>
                  </a:gs>
                  <a:gs pos="33000">
                    <a:srgbClr val="FFFFFF"/>
                  </a:gs>
                </a:gsLst>
                <a:lin ang="0" scaled="0"/>
              </a:gradFill>
              <a:effectLst/>
              <a:uLnTx/>
              <a:uFillTx/>
              <a:latin typeface="Calibri Light" panose="020F0302020204030204"/>
              <a:ea typeface="Segoe UI" pitchFamily="34" charset="0"/>
              <a:cs typeface="Segoe UI Semibold" panose="020B0702040204020203" pitchFamily="34" charset="0"/>
            </a:endParaRPr>
          </a:p>
        </p:txBody>
      </p:sp>
      <p:sp>
        <p:nvSpPr>
          <p:cNvPr id="73" name="TextBox 72"/>
          <p:cNvSpPr txBox="1"/>
          <p:nvPr/>
        </p:nvSpPr>
        <p:spPr>
          <a:xfrm>
            <a:off x="1231751" y="970205"/>
            <a:ext cx="809496" cy="550647"/>
          </a:xfrm>
          <a:prstGeom prst="rect">
            <a:avLst/>
          </a:prstGeom>
          <a:noFill/>
        </p:spPr>
        <p:txBody>
          <a:bodyPr wrap="non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Light"/>
                <a:ea typeface="+mn-ea"/>
                <a:cs typeface="+mn-cs"/>
              </a:rPr>
              <a:t>Cost</a:t>
            </a:r>
          </a:p>
        </p:txBody>
      </p:sp>
    </p:spTree>
    <p:extLst>
      <p:ext uri="{BB962C8B-B14F-4D97-AF65-F5344CB8AC3E}">
        <p14:creationId xmlns:p14="http://schemas.microsoft.com/office/powerpoint/2010/main" val="1795131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p:cNvGrpSpPr/>
          <p:nvPr/>
        </p:nvGrpSpPr>
        <p:grpSpPr>
          <a:xfrm>
            <a:off x="-207567" y="0"/>
            <a:ext cx="8631724" cy="7002643"/>
            <a:chOff x="5021365" y="0"/>
            <a:chExt cx="4225923" cy="5129212"/>
          </a:xfrm>
        </p:grpSpPr>
        <p:sp>
          <p:nvSpPr>
            <p:cNvPr id="8" name="Rectangle 7"/>
            <p:cNvSpPr/>
            <p:nvPr/>
          </p:nvSpPr>
          <p:spPr bwMode="auto">
            <a:xfrm>
              <a:off x="5124655" y="0"/>
              <a:ext cx="4019345" cy="5129212"/>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2"/>
            <p:cNvSpPr txBox="1">
              <a:spLocks/>
            </p:cNvSpPr>
            <p:nvPr/>
          </p:nvSpPr>
          <p:spPr>
            <a:xfrm>
              <a:off x="5021365" y="411727"/>
              <a:ext cx="4225923" cy="685958"/>
            </a:xfrm>
            <a:prstGeom prst="rect">
              <a:avLst/>
            </a:prstGeom>
          </p:spPr>
          <p:txBody>
            <a:bodyPr vert="horz" wrap="square" lIns="146263" tIns="91413" rIns="146263" bIns="9141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51304" rtl="0" eaLnBrk="1" fontAlgn="auto" latinLnBrk="0" hangingPunct="1">
                <a:lnSpc>
                  <a:spcPct val="90000"/>
                </a:lnSpc>
                <a:spcBef>
                  <a:spcPct val="0"/>
                </a:spcBef>
                <a:spcAft>
                  <a:spcPts val="0"/>
                </a:spcAft>
                <a:buClrTx/>
                <a:buSzTx/>
                <a:buFontTx/>
                <a:buNone/>
                <a:tabLst/>
                <a:defRPr/>
              </a:pPr>
              <a:r>
                <a:rPr kumimoji="0" lang="en-US" sz="4352" b="0" i="0" u="none" strike="noStrike" kern="1200" cap="none" spc="-104" normalizeH="0" baseline="0" noProof="0" dirty="0">
                  <a:ln w="3175">
                    <a:noFill/>
                  </a:ln>
                  <a:solidFill>
                    <a:srgbClr val="FFFFFF"/>
                  </a:solidFill>
                  <a:effectLst/>
                  <a:uLnTx/>
                  <a:uFillTx/>
                  <a:latin typeface="Segoe UI Light"/>
                  <a:ea typeface="+mn-ea"/>
                  <a:cs typeface="Segoe UI" pitchFamily="34" charset="0"/>
                </a:rPr>
                <a:t>Windows 10 IoT Enterprise</a:t>
              </a:r>
            </a:p>
          </p:txBody>
        </p:sp>
        <p:cxnSp>
          <p:nvCxnSpPr>
            <p:cNvPr id="12" name="Straight Connector 11"/>
            <p:cNvCxnSpPr/>
            <p:nvPr/>
          </p:nvCxnSpPr>
          <p:spPr>
            <a:xfrm flipH="1" flipV="1">
              <a:off x="5737624" y="1091442"/>
              <a:ext cx="2859091" cy="233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4" name="Group 94"/>
          <p:cNvGrpSpPr>
            <a:grpSpLocks noChangeAspect="1"/>
          </p:cNvGrpSpPr>
          <p:nvPr/>
        </p:nvGrpSpPr>
        <p:grpSpPr bwMode="auto">
          <a:xfrm>
            <a:off x="10821246" y="5643001"/>
            <a:ext cx="1656126" cy="1355811"/>
            <a:chOff x="-1959" y="1844"/>
            <a:chExt cx="943" cy="772"/>
          </a:xfrm>
        </p:grpSpPr>
        <p:sp>
          <p:nvSpPr>
            <p:cNvPr id="155" name="Freeform 95"/>
            <p:cNvSpPr>
              <a:spLocks/>
            </p:cNvSpPr>
            <p:nvPr/>
          </p:nvSpPr>
          <p:spPr bwMode="auto">
            <a:xfrm>
              <a:off x="-1959" y="2109"/>
              <a:ext cx="636" cy="507"/>
            </a:xfrm>
            <a:custGeom>
              <a:avLst/>
              <a:gdLst>
                <a:gd name="T0" fmla="*/ 211 w 636"/>
                <a:gd name="T1" fmla="*/ 55 h 507"/>
                <a:gd name="T2" fmla="*/ 211 w 636"/>
                <a:gd name="T3" fmla="*/ 0 h 507"/>
                <a:gd name="T4" fmla="*/ 77 w 636"/>
                <a:gd name="T5" fmla="*/ 0 h 507"/>
                <a:gd name="T6" fmla="*/ 77 w 636"/>
                <a:gd name="T7" fmla="*/ 55 h 507"/>
                <a:gd name="T8" fmla="*/ 0 w 636"/>
                <a:gd name="T9" fmla="*/ 55 h 507"/>
                <a:gd name="T10" fmla="*/ 0 w 636"/>
                <a:gd name="T11" fmla="*/ 68 h 507"/>
                <a:gd name="T12" fmla="*/ 18 w 636"/>
                <a:gd name="T13" fmla="*/ 68 h 507"/>
                <a:gd name="T14" fmla="*/ 18 w 636"/>
                <a:gd name="T15" fmla="*/ 507 h 507"/>
                <a:gd name="T16" fmla="*/ 618 w 636"/>
                <a:gd name="T17" fmla="*/ 507 h 507"/>
                <a:gd name="T18" fmla="*/ 618 w 636"/>
                <a:gd name="T19" fmla="*/ 68 h 507"/>
                <a:gd name="T20" fmla="*/ 636 w 636"/>
                <a:gd name="T21" fmla="*/ 68 h 507"/>
                <a:gd name="T22" fmla="*/ 636 w 636"/>
                <a:gd name="T23" fmla="*/ 55 h 507"/>
                <a:gd name="T24" fmla="*/ 211 w 636"/>
                <a:gd name="T25" fmla="*/ 5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6" h="507">
                  <a:moveTo>
                    <a:pt x="211" y="55"/>
                  </a:moveTo>
                  <a:lnTo>
                    <a:pt x="211" y="0"/>
                  </a:lnTo>
                  <a:lnTo>
                    <a:pt x="77" y="0"/>
                  </a:lnTo>
                  <a:lnTo>
                    <a:pt x="77" y="55"/>
                  </a:lnTo>
                  <a:lnTo>
                    <a:pt x="0" y="55"/>
                  </a:lnTo>
                  <a:lnTo>
                    <a:pt x="0" y="68"/>
                  </a:lnTo>
                  <a:lnTo>
                    <a:pt x="18" y="68"/>
                  </a:lnTo>
                  <a:lnTo>
                    <a:pt x="18" y="507"/>
                  </a:lnTo>
                  <a:lnTo>
                    <a:pt x="618" y="507"/>
                  </a:lnTo>
                  <a:lnTo>
                    <a:pt x="618" y="68"/>
                  </a:lnTo>
                  <a:lnTo>
                    <a:pt x="636" y="68"/>
                  </a:lnTo>
                  <a:lnTo>
                    <a:pt x="636" y="55"/>
                  </a:lnTo>
                  <a:lnTo>
                    <a:pt x="211" y="5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57" name="Freeform 105"/>
            <p:cNvSpPr>
              <a:spLocks/>
            </p:cNvSpPr>
            <p:nvPr/>
          </p:nvSpPr>
          <p:spPr bwMode="auto">
            <a:xfrm>
              <a:off x="-1605" y="1844"/>
              <a:ext cx="589" cy="772"/>
            </a:xfrm>
            <a:custGeom>
              <a:avLst/>
              <a:gdLst>
                <a:gd name="T0" fmla="*/ 322 w 589"/>
                <a:gd name="T1" fmla="*/ 83 h 772"/>
                <a:gd name="T2" fmla="*/ 322 w 589"/>
                <a:gd name="T3" fmla="*/ 0 h 772"/>
                <a:gd name="T4" fmla="*/ 114 w 589"/>
                <a:gd name="T5" fmla="*/ 0 h 772"/>
                <a:gd name="T6" fmla="*/ 114 w 589"/>
                <a:gd name="T7" fmla="*/ 83 h 772"/>
                <a:gd name="T8" fmla="*/ 0 w 589"/>
                <a:gd name="T9" fmla="*/ 83 h 772"/>
                <a:gd name="T10" fmla="*/ 0 w 589"/>
                <a:gd name="T11" fmla="*/ 104 h 772"/>
                <a:gd name="T12" fmla="*/ 26 w 589"/>
                <a:gd name="T13" fmla="*/ 104 h 772"/>
                <a:gd name="T14" fmla="*/ 26 w 589"/>
                <a:gd name="T15" fmla="*/ 772 h 772"/>
                <a:gd name="T16" fmla="*/ 563 w 589"/>
                <a:gd name="T17" fmla="*/ 772 h 772"/>
                <a:gd name="T18" fmla="*/ 563 w 589"/>
                <a:gd name="T19" fmla="*/ 104 h 772"/>
                <a:gd name="T20" fmla="*/ 589 w 589"/>
                <a:gd name="T21" fmla="*/ 104 h 772"/>
                <a:gd name="T22" fmla="*/ 589 w 589"/>
                <a:gd name="T23" fmla="*/ 83 h 772"/>
                <a:gd name="T24" fmla="*/ 322 w 589"/>
                <a:gd name="T25" fmla="*/ 83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9" h="772">
                  <a:moveTo>
                    <a:pt x="322" y="83"/>
                  </a:moveTo>
                  <a:lnTo>
                    <a:pt x="322" y="0"/>
                  </a:lnTo>
                  <a:lnTo>
                    <a:pt x="114" y="0"/>
                  </a:lnTo>
                  <a:lnTo>
                    <a:pt x="114" y="83"/>
                  </a:lnTo>
                  <a:lnTo>
                    <a:pt x="0" y="83"/>
                  </a:lnTo>
                  <a:lnTo>
                    <a:pt x="0" y="104"/>
                  </a:lnTo>
                  <a:lnTo>
                    <a:pt x="26" y="104"/>
                  </a:lnTo>
                  <a:lnTo>
                    <a:pt x="26" y="772"/>
                  </a:lnTo>
                  <a:lnTo>
                    <a:pt x="563" y="772"/>
                  </a:lnTo>
                  <a:lnTo>
                    <a:pt x="563" y="104"/>
                  </a:lnTo>
                  <a:lnTo>
                    <a:pt x="589" y="104"/>
                  </a:lnTo>
                  <a:lnTo>
                    <a:pt x="589" y="83"/>
                  </a:lnTo>
                  <a:lnTo>
                    <a:pt x="322" y="8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58" name="Rectangle 106"/>
            <p:cNvSpPr>
              <a:spLocks noChangeArrowheads="1"/>
            </p:cNvSpPr>
            <p:nvPr/>
          </p:nvSpPr>
          <p:spPr bwMode="auto">
            <a:xfrm>
              <a:off x="-1283"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59" name="Rectangle 107"/>
            <p:cNvSpPr>
              <a:spLocks noChangeArrowheads="1"/>
            </p:cNvSpPr>
            <p:nvPr/>
          </p:nvSpPr>
          <p:spPr bwMode="auto">
            <a:xfrm>
              <a:off x="-1405"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60" name="Rectangle 108"/>
            <p:cNvSpPr>
              <a:spLocks noChangeArrowheads="1"/>
            </p:cNvSpPr>
            <p:nvPr/>
          </p:nvSpPr>
          <p:spPr bwMode="auto">
            <a:xfrm>
              <a:off x="-1525" y="2008"/>
              <a:ext cx="432" cy="6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61" name="Rectangle 109"/>
            <p:cNvSpPr>
              <a:spLocks noChangeArrowheads="1"/>
            </p:cNvSpPr>
            <p:nvPr/>
          </p:nvSpPr>
          <p:spPr bwMode="auto">
            <a:xfrm>
              <a:off x="-1525" y="2128"/>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62" name="Rectangle 110"/>
            <p:cNvSpPr>
              <a:spLocks noChangeArrowheads="1"/>
            </p:cNvSpPr>
            <p:nvPr/>
          </p:nvSpPr>
          <p:spPr bwMode="auto">
            <a:xfrm>
              <a:off x="-1525" y="2249"/>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63" name="Rectangle 111"/>
            <p:cNvSpPr>
              <a:spLocks noChangeArrowheads="1"/>
            </p:cNvSpPr>
            <p:nvPr/>
          </p:nvSpPr>
          <p:spPr bwMode="auto">
            <a:xfrm>
              <a:off x="-1525" y="2369"/>
              <a:ext cx="432" cy="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grpSp>
      <p:sp>
        <p:nvSpPr>
          <p:cNvPr id="372" name="Content Placeholder 6"/>
          <p:cNvSpPr txBox="1">
            <a:spLocks/>
          </p:cNvSpPr>
          <p:nvPr/>
        </p:nvSpPr>
        <p:spPr>
          <a:xfrm>
            <a:off x="1114151" y="1709212"/>
            <a:ext cx="5988288" cy="4121587"/>
          </a:xfrm>
          <a:prstGeom prst="rect">
            <a:avLst/>
          </a:prstGeom>
        </p:spPr>
        <p:txBody>
          <a:bodyPr vert="horz" wrap="square" lIns="146263" tIns="91413" rIns="146263" bIns="91413"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1" i="0" u="none" strike="noStrike" kern="1200" cap="none" spc="0" normalizeH="0" baseline="0" noProof="0" dirty="0">
                <a:ln>
                  <a:noFill/>
                </a:ln>
                <a:solidFill>
                  <a:srgbClr val="FFFFFF"/>
                </a:solidFill>
                <a:effectLst/>
                <a:uLnTx/>
                <a:uFillTx/>
                <a:latin typeface="Segoe UI Light"/>
                <a:ea typeface="+mn-ea"/>
                <a:cs typeface="+mn-cs"/>
              </a:rPr>
              <a:t>One platform </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optimized for PC-like devices</a:t>
            </a:r>
          </a:p>
          <a:p>
            <a:pPr marL="0" marR="0" lvl="0" indent="0" algn="l" defTabSz="951304"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0" i="0" u="none" strike="noStrike" kern="1200" cap="none" spc="0" normalizeH="0" baseline="0" noProof="0" dirty="0">
                <a:ln>
                  <a:noFill/>
                </a:ln>
                <a:solidFill>
                  <a:srgbClr val="FFFFFF"/>
                </a:solidFill>
                <a:effectLst/>
                <a:uLnTx/>
                <a:uFillTx/>
                <a:latin typeface="Segoe UI Light"/>
                <a:ea typeface="+mn-ea"/>
                <a:cs typeface="+mn-cs"/>
              </a:rPr>
              <a:t>Leading and familiar </a:t>
            </a:r>
            <a:r>
              <a:rPr kumimoji="0" lang="en-US" sz="2448" b="1" i="0" u="none" strike="noStrike" kern="1200" cap="none" spc="0" normalizeH="0" baseline="0" noProof="0" dirty="0">
                <a:ln>
                  <a:noFill/>
                </a:ln>
                <a:solidFill>
                  <a:srgbClr val="FFFFFF"/>
                </a:solidFill>
                <a:effectLst/>
                <a:uLnTx/>
                <a:uFillTx/>
                <a:latin typeface="Segoe UI Light"/>
                <a:ea typeface="+mn-ea"/>
                <a:cs typeface="+mn-cs"/>
              </a:rPr>
              <a:t>user experiences and connectivity </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to empower business scenarios</a:t>
            </a:r>
          </a:p>
          <a:p>
            <a:pPr marL="0" marR="0" lvl="0" indent="0" algn="l" defTabSz="951304"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0" i="0" u="none" strike="noStrike" kern="1200" cap="none" spc="0" normalizeH="0" baseline="0" noProof="0" dirty="0">
                <a:ln>
                  <a:noFill/>
                </a:ln>
                <a:solidFill>
                  <a:srgbClr val="FFFFFF"/>
                </a:solidFill>
                <a:effectLst/>
                <a:uLnTx/>
                <a:uFillTx/>
                <a:latin typeface="Segoe UI Light"/>
                <a:ea typeface="+mn-ea"/>
                <a:cs typeface="+mn-cs"/>
              </a:rPr>
              <a:t>Best in class </a:t>
            </a:r>
            <a:r>
              <a:rPr kumimoji="0" lang="en-US" sz="2448" b="1" i="0" u="none" strike="noStrike" kern="1200" cap="none" spc="0" normalizeH="0" baseline="0" noProof="0" dirty="0">
                <a:ln>
                  <a:noFill/>
                </a:ln>
                <a:solidFill>
                  <a:srgbClr val="FFFFFF"/>
                </a:solidFill>
                <a:effectLst/>
                <a:uLnTx/>
                <a:uFillTx/>
                <a:latin typeface="Segoe UI Light"/>
                <a:ea typeface="+mn-ea"/>
                <a:cs typeface="+mn-cs"/>
              </a:rPr>
              <a:t>manageability,</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 including lockdown to </a:t>
            </a:r>
            <a:r>
              <a:rPr kumimoji="0" lang="en-US" sz="2448" b="1" i="0" u="none" strike="noStrike" kern="1200" cap="none" spc="0" normalizeH="0" baseline="0" noProof="0" dirty="0">
                <a:ln>
                  <a:noFill/>
                </a:ln>
                <a:solidFill>
                  <a:srgbClr val="FFFFFF"/>
                </a:solidFill>
                <a:effectLst/>
                <a:uLnTx/>
                <a:uFillTx/>
                <a:latin typeface="Segoe UI Light"/>
                <a:ea typeface="+mn-ea"/>
                <a:cs typeface="+mn-cs"/>
              </a:rPr>
              <a:t>enable industry specific scenarios</a:t>
            </a:r>
          </a:p>
          <a:p>
            <a:pPr marL="0" marR="0" lvl="0" indent="0" algn="l" defTabSz="951304"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1" i="0" u="none" strike="noStrike" kern="1200" cap="none" spc="0" normalizeH="0" baseline="0" noProof="0" dirty="0">
                <a:ln>
                  <a:noFill/>
                </a:ln>
                <a:solidFill>
                  <a:srgbClr val="FFFFFF"/>
                </a:solidFill>
                <a:effectLst/>
                <a:uLnTx/>
                <a:uFillTx/>
                <a:latin typeface="Segoe UI Light"/>
                <a:ea typeface="+mn-ea"/>
                <a:cs typeface="+mn-cs"/>
              </a:rPr>
              <a:t>Enterprise-grade security </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specifically designed for mission critical devices</a:t>
            </a:r>
          </a:p>
        </p:txBody>
      </p:sp>
      <p:grpSp>
        <p:nvGrpSpPr>
          <p:cNvPr id="108" name="Group 94"/>
          <p:cNvGrpSpPr>
            <a:grpSpLocks noChangeAspect="1"/>
          </p:cNvGrpSpPr>
          <p:nvPr/>
        </p:nvGrpSpPr>
        <p:grpSpPr bwMode="auto">
          <a:xfrm>
            <a:off x="6498799" y="5665879"/>
            <a:ext cx="1656126" cy="1355811"/>
            <a:chOff x="-1959" y="1844"/>
            <a:chExt cx="943" cy="772"/>
          </a:xfrm>
        </p:grpSpPr>
        <p:sp>
          <p:nvSpPr>
            <p:cNvPr id="109" name="Freeform 95"/>
            <p:cNvSpPr>
              <a:spLocks/>
            </p:cNvSpPr>
            <p:nvPr/>
          </p:nvSpPr>
          <p:spPr bwMode="auto">
            <a:xfrm>
              <a:off x="-1959" y="2109"/>
              <a:ext cx="636" cy="507"/>
            </a:xfrm>
            <a:custGeom>
              <a:avLst/>
              <a:gdLst>
                <a:gd name="T0" fmla="*/ 211 w 636"/>
                <a:gd name="T1" fmla="*/ 55 h 507"/>
                <a:gd name="T2" fmla="*/ 211 w 636"/>
                <a:gd name="T3" fmla="*/ 0 h 507"/>
                <a:gd name="T4" fmla="*/ 77 w 636"/>
                <a:gd name="T5" fmla="*/ 0 h 507"/>
                <a:gd name="T6" fmla="*/ 77 w 636"/>
                <a:gd name="T7" fmla="*/ 55 h 507"/>
                <a:gd name="T8" fmla="*/ 0 w 636"/>
                <a:gd name="T9" fmla="*/ 55 h 507"/>
                <a:gd name="T10" fmla="*/ 0 w 636"/>
                <a:gd name="T11" fmla="*/ 68 h 507"/>
                <a:gd name="T12" fmla="*/ 18 w 636"/>
                <a:gd name="T13" fmla="*/ 68 h 507"/>
                <a:gd name="T14" fmla="*/ 18 w 636"/>
                <a:gd name="T15" fmla="*/ 507 h 507"/>
                <a:gd name="T16" fmla="*/ 618 w 636"/>
                <a:gd name="T17" fmla="*/ 507 h 507"/>
                <a:gd name="T18" fmla="*/ 618 w 636"/>
                <a:gd name="T19" fmla="*/ 68 h 507"/>
                <a:gd name="T20" fmla="*/ 636 w 636"/>
                <a:gd name="T21" fmla="*/ 68 h 507"/>
                <a:gd name="T22" fmla="*/ 636 w 636"/>
                <a:gd name="T23" fmla="*/ 55 h 507"/>
                <a:gd name="T24" fmla="*/ 211 w 636"/>
                <a:gd name="T25" fmla="*/ 5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6" h="507">
                  <a:moveTo>
                    <a:pt x="211" y="55"/>
                  </a:moveTo>
                  <a:lnTo>
                    <a:pt x="211" y="0"/>
                  </a:lnTo>
                  <a:lnTo>
                    <a:pt x="77" y="0"/>
                  </a:lnTo>
                  <a:lnTo>
                    <a:pt x="77" y="55"/>
                  </a:lnTo>
                  <a:lnTo>
                    <a:pt x="0" y="55"/>
                  </a:lnTo>
                  <a:lnTo>
                    <a:pt x="0" y="68"/>
                  </a:lnTo>
                  <a:lnTo>
                    <a:pt x="18" y="68"/>
                  </a:lnTo>
                  <a:lnTo>
                    <a:pt x="18" y="507"/>
                  </a:lnTo>
                  <a:lnTo>
                    <a:pt x="618" y="507"/>
                  </a:lnTo>
                  <a:lnTo>
                    <a:pt x="618" y="68"/>
                  </a:lnTo>
                  <a:lnTo>
                    <a:pt x="636" y="68"/>
                  </a:lnTo>
                  <a:lnTo>
                    <a:pt x="636" y="55"/>
                  </a:lnTo>
                  <a:lnTo>
                    <a:pt x="211" y="5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10" name="Freeform 105"/>
            <p:cNvSpPr>
              <a:spLocks/>
            </p:cNvSpPr>
            <p:nvPr/>
          </p:nvSpPr>
          <p:spPr bwMode="auto">
            <a:xfrm>
              <a:off x="-1605" y="1844"/>
              <a:ext cx="589" cy="772"/>
            </a:xfrm>
            <a:custGeom>
              <a:avLst/>
              <a:gdLst>
                <a:gd name="T0" fmla="*/ 322 w 589"/>
                <a:gd name="T1" fmla="*/ 83 h 772"/>
                <a:gd name="T2" fmla="*/ 322 w 589"/>
                <a:gd name="T3" fmla="*/ 0 h 772"/>
                <a:gd name="T4" fmla="*/ 114 w 589"/>
                <a:gd name="T5" fmla="*/ 0 h 772"/>
                <a:gd name="T6" fmla="*/ 114 w 589"/>
                <a:gd name="T7" fmla="*/ 83 h 772"/>
                <a:gd name="T8" fmla="*/ 0 w 589"/>
                <a:gd name="T9" fmla="*/ 83 h 772"/>
                <a:gd name="T10" fmla="*/ 0 w 589"/>
                <a:gd name="T11" fmla="*/ 104 h 772"/>
                <a:gd name="T12" fmla="*/ 26 w 589"/>
                <a:gd name="T13" fmla="*/ 104 h 772"/>
                <a:gd name="T14" fmla="*/ 26 w 589"/>
                <a:gd name="T15" fmla="*/ 772 h 772"/>
                <a:gd name="T16" fmla="*/ 563 w 589"/>
                <a:gd name="T17" fmla="*/ 772 h 772"/>
                <a:gd name="T18" fmla="*/ 563 w 589"/>
                <a:gd name="T19" fmla="*/ 104 h 772"/>
                <a:gd name="T20" fmla="*/ 589 w 589"/>
                <a:gd name="T21" fmla="*/ 104 h 772"/>
                <a:gd name="T22" fmla="*/ 589 w 589"/>
                <a:gd name="T23" fmla="*/ 83 h 772"/>
                <a:gd name="T24" fmla="*/ 322 w 589"/>
                <a:gd name="T25" fmla="*/ 83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9" h="772">
                  <a:moveTo>
                    <a:pt x="322" y="83"/>
                  </a:moveTo>
                  <a:lnTo>
                    <a:pt x="322" y="0"/>
                  </a:lnTo>
                  <a:lnTo>
                    <a:pt x="114" y="0"/>
                  </a:lnTo>
                  <a:lnTo>
                    <a:pt x="114" y="83"/>
                  </a:lnTo>
                  <a:lnTo>
                    <a:pt x="0" y="83"/>
                  </a:lnTo>
                  <a:lnTo>
                    <a:pt x="0" y="104"/>
                  </a:lnTo>
                  <a:lnTo>
                    <a:pt x="26" y="104"/>
                  </a:lnTo>
                  <a:lnTo>
                    <a:pt x="26" y="772"/>
                  </a:lnTo>
                  <a:lnTo>
                    <a:pt x="563" y="772"/>
                  </a:lnTo>
                  <a:lnTo>
                    <a:pt x="563" y="104"/>
                  </a:lnTo>
                  <a:lnTo>
                    <a:pt x="589" y="104"/>
                  </a:lnTo>
                  <a:lnTo>
                    <a:pt x="589" y="83"/>
                  </a:lnTo>
                  <a:lnTo>
                    <a:pt x="322" y="8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11" name="Rectangle 106"/>
            <p:cNvSpPr>
              <a:spLocks noChangeArrowheads="1"/>
            </p:cNvSpPr>
            <p:nvPr/>
          </p:nvSpPr>
          <p:spPr bwMode="auto">
            <a:xfrm>
              <a:off x="-1283"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12" name="Rectangle 107"/>
            <p:cNvSpPr>
              <a:spLocks noChangeArrowheads="1"/>
            </p:cNvSpPr>
            <p:nvPr/>
          </p:nvSpPr>
          <p:spPr bwMode="auto">
            <a:xfrm>
              <a:off x="-1405"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13" name="Rectangle 108"/>
            <p:cNvSpPr>
              <a:spLocks noChangeArrowheads="1"/>
            </p:cNvSpPr>
            <p:nvPr/>
          </p:nvSpPr>
          <p:spPr bwMode="auto">
            <a:xfrm>
              <a:off x="-1525" y="2008"/>
              <a:ext cx="432" cy="6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14" name="Rectangle 109"/>
            <p:cNvSpPr>
              <a:spLocks noChangeArrowheads="1"/>
            </p:cNvSpPr>
            <p:nvPr/>
          </p:nvSpPr>
          <p:spPr bwMode="auto">
            <a:xfrm>
              <a:off x="-1525" y="2128"/>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15" name="Rectangle 110"/>
            <p:cNvSpPr>
              <a:spLocks noChangeArrowheads="1"/>
            </p:cNvSpPr>
            <p:nvPr/>
          </p:nvSpPr>
          <p:spPr bwMode="auto">
            <a:xfrm>
              <a:off x="-1525" y="2249"/>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16" name="Rectangle 111"/>
            <p:cNvSpPr>
              <a:spLocks noChangeArrowheads="1"/>
            </p:cNvSpPr>
            <p:nvPr/>
          </p:nvSpPr>
          <p:spPr bwMode="auto">
            <a:xfrm>
              <a:off x="-1525" y="2369"/>
              <a:ext cx="432" cy="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grpSp>
      <p:grpSp>
        <p:nvGrpSpPr>
          <p:cNvPr id="2" name="Group 1"/>
          <p:cNvGrpSpPr/>
          <p:nvPr/>
        </p:nvGrpSpPr>
        <p:grpSpPr>
          <a:xfrm>
            <a:off x="7862757" y="1707757"/>
            <a:ext cx="3607568" cy="5328098"/>
            <a:chOff x="7862757" y="1707757"/>
            <a:chExt cx="3607568" cy="5328098"/>
          </a:xfrm>
        </p:grpSpPr>
        <p:grpSp>
          <p:nvGrpSpPr>
            <p:cNvPr id="267" name="Group 24"/>
            <p:cNvGrpSpPr>
              <a:grpSpLocks noChangeAspect="1"/>
            </p:cNvGrpSpPr>
            <p:nvPr/>
          </p:nvGrpSpPr>
          <p:grpSpPr bwMode="auto">
            <a:xfrm>
              <a:off x="7862757" y="1707757"/>
              <a:ext cx="3607568" cy="5328098"/>
              <a:chOff x="424" y="831"/>
              <a:chExt cx="1365" cy="2016"/>
            </a:xfrm>
          </p:grpSpPr>
          <p:sp>
            <p:nvSpPr>
              <p:cNvPr id="278" name="Freeform 25"/>
              <p:cNvSpPr>
                <a:spLocks/>
              </p:cNvSpPr>
              <p:nvPr/>
            </p:nvSpPr>
            <p:spPr bwMode="auto">
              <a:xfrm>
                <a:off x="487" y="1799"/>
                <a:ext cx="1048" cy="1048"/>
              </a:xfrm>
              <a:custGeom>
                <a:avLst/>
                <a:gdLst>
                  <a:gd name="T0" fmla="*/ 420 w 1048"/>
                  <a:gd name="T1" fmla="*/ 110 h 1048"/>
                  <a:gd name="T2" fmla="*/ 420 w 1048"/>
                  <a:gd name="T3" fmla="*/ 0 h 1048"/>
                  <a:gd name="T4" fmla="*/ 149 w 1048"/>
                  <a:gd name="T5" fmla="*/ 0 h 1048"/>
                  <a:gd name="T6" fmla="*/ 149 w 1048"/>
                  <a:gd name="T7" fmla="*/ 110 h 1048"/>
                  <a:gd name="T8" fmla="*/ 0 w 1048"/>
                  <a:gd name="T9" fmla="*/ 110 h 1048"/>
                  <a:gd name="T10" fmla="*/ 0 w 1048"/>
                  <a:gd name="T11" fmla="*/ 138 h 1048"/>
                  <a:gd name="T12" fmla="*/ 35 w 1048"/>
                  <a:gd name="T13" fmla="*/ 138 h 1048"/>
                  <a:gd name="T14" fmla="*/ 35 w 1048"/>
                  <a:gd name="T15" fmla="*/ 1048 h 1048"/>
                  <a:gd name="T16" fmla="*/ 1013 w 1048"/>
                  <a:gd name="T17" fmla="*/ 1048 h 1048"/>
                  <a:gd name="T18" fmla="*/ 1013 w 1048"/>
                  <a:gd name="T19" fmla="*/ 138 h 1048"/>
                  <a:gd name="T20" fmla="*/ 1048 w 1048"/>
                  <a:gd name="T21" fmla="*/ 138 h 1048"/>
                  <a:gd name="T22" fmla="*/ 1048 w 1048"/>
                  <a:gd name="T23" fmla="*/ 110 h 1048"/>
                  <a:gd name="T24" fmla="*/ 420 w 1048"/>
                  <a:gd name="T25" fmla="*/ 110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1048">
                    <a:moveTo>
                      <a:pt x="420" y="110"/>
                    </a:moveTo>
                    <a:lnTo>
                      <a:pt x="420" y="0"/>
                    </a:lnTo>
                    <a:lnTo>
                      <a:pt x="149" y="0"/>
                    </a:lnTo>
                    <a:lnTo>
                      <a:pt x="149" y="110"/>
                    </a:lnTo>
                    <a:lnTo>
                      <a:pt x="0" y="110"/>
                    </a:lnTo>
                    <a:lnTo>
                      <a:pt x="0" y="138"/>
                    </a:lnTo>
                    <a:lnTo>
                      <a:pt x="35" y="138"/>
                    </a:lnTo>
                    <a:lnTo>
                      <a:pt x="35" y="1048"/>
                    </a:lnTo>
                    <a:lnTo>
                      <a:pt x="1013" y="1048"/>
                    </a:lnTo>
                    <a:lnTo>
                      <a:pt x="1013" y="138"/>
                    </a:lnTo>
                    <a:lnTo>
                      <a:pt x="1048" y="138"/>
                    </a:lnTo>
                    <a:lnTo>
                      <a:pt x="1048" y="110"/>
                    </a:lnTo>
                    <a:lnTo>
                      <a:pt x="420" y="1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79" name="Freeform 26"/>
              <p:cNvSpPr>
                <a:spLocks/>
              </p:cNvSpPr>
              <p:nvPr/>
            </p:nvSpPr>
            <p:spPr bwMode="auto">
              <a:xfrm>
                <a:off x="487" y="1799"/>
                <a:ext cx="1048" cy="1048"/>
              </a:xfrm>
              <a:custGeom>
                <a:avLst/>
                <a:gdLst>
                  <a:gd name="T0" fmla="*/ 420 w 1048"/>
                  <a:gd name="T1" fmla="*/ 110 h 1048"/>
                  <a:gd name="T2" fmla="*/ 420 w 1048"/>
                  <a:gd name="T3" fmla="*/ 0 h 1048"/>
                  <a:gd name="T4" fmla="*/ 149 w 1048"/>
                  <a:gd name="T5" fmla="*/ 0 h 1048"/>
                  <a:gd name="T6" fmla="*/ 149 w 1048"/>
                  <a:gd name="T7" fmla="*/ 110 h 1048"/>
                  <a:gd name="T8" fmla="*/ 0 w 1048"/>
                  <a:gd name="T9" fmla="*/ 110 h 1048"/>
                  <a:gd name="T10" fmla="*/ 0 w 1048"/>
                  <a:gd name="T11" fmla="*/ 138 h 1048"/>
                  <a:gd name="T12" fmla="*/ 35 w 1048"/>
                  <a:gd name="T13" fmla="*/ 138 h 1048"/>
                  <a:gd name="T14" fmla="*/ 35 w 1048"/>
                  <a:gd name="T15" fmla="*/ 1048 h 1048"/>
                  <a:gd name="T16" fmla="*/ 1013 w 1048"/>
                  <a:gd name="T17" fmla="*/ 1048 h 1048"/>
                  <a:gd name="T18" fmla="*/ 1013 w 1048"/>
                  <a:gd name="T19" fmla="*/ 138 h 1048"/>
                  <a:gd name="T20" fmla="*/ 1048 w 1048"/>
                  <a:gd name="T21" fmla="*/ 138 h 1048"/>
                  <a:gd name="T22" fmla="*/ 1048 w 1048"/>
                  <a:gd name="T23" fmla="*/ 110 h 1048"/>
                  <a:gd name="T24" fmla="*/ 420 w 1048"/>
                  <a:gd name="T25" fmla="*/ 110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1048">
                    <a:moveTo>
                      <a:pt x="420" y="110"/>
                    </a:moveTo>
                    <a:lnTo>
                      <a:pt x="420" y="0"/>
                    </a:lnTo>
                    <a:lnTo>
                      <a:pt x="149" y="0"/>
                    </a:lnTo>
                    <a:lnTo>
                      <a:pt x="149" y="110"/>
                    </a:lnTo>
                    <a:lnTo>
                      <a:pt x="0" y="110"/>
                    </a:lnTo>
                    <a:lnTo>
                      <a:pt x="0" y="138"/>
                    </a:lnTo>
                    <a:lnTo>
                      <a:pt x="35" y="138"/>
                    </a:lnTo>
                    <a:lnTo>
                      <a:pt x="35" y="1048"/>
                    </a:lnTo>
                    <a:lnTo>
                      <a:pt x="1013" y="1048"/>
                    </a:lnTo>
                    <a:lnTo>
                      <a:pt x="1013" y="138"/>
                    </a:lnTo>
                    <a:lnTo>
                      <a:pt x="1048" y="138"/>
                    </a:lnTo>
                    <a:lnTo>
                      <a:pt x="1048" y="110"/>
                    </a:lnTo>
                    <a:lnTo>
                      <a:pt x="420" y="1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0" name="Freeform 27"/>
              <p:cNvSpPr>
                <a:spLocks/>
              </p:cNvSpPr>
              <p:nvPr/>
            </p:nvSpPr>
            <p:spPr bwMode="auto">
              <a:xfrm>
                <a:off x="716" y="831"/>
                <a:ext cx="571" cy="375"/>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1" name="Freeform 28"/>
              <p:cNvSpPr>
                <a:spLocks/>
              </p:cNvSpPr>
              <p:nvPr/>
            </p:nvSpPr>
            <p:spPr bwMode="auto">
              <a:xfrm>
                <a:off x="1362" y="1113"/>
                <a:ext cx="205" cy="133"/>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2" name="Freeform 29"/>
              <p:cNvSpPr>
                <a:spLocks/>
              </p:cNvSpPr>
              <p:nvPr/>
            </p:nvSpPr>
            <p:spPr bwMode="auto">
              <a:xfrm>
                <a:off x="450" y="1181"/>
                <a:ext cx="317" cy="207"/>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3" name="Rectangle 30"/>
              <p:cNvSpPr>
                <a:spLocks noChangeArrowheads="1"/>
              </p:cNvSpPr>
              <p:nvPr/>
            </p:nvSpPr>
            <p:spPr bwMode="auto">
              <a:xfrm>
                <a:off x="879" y="1377"/>
                <a:ext cx="700" cy="58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4" name="Rectangle 31"/>
              <p:cNvSpPr>
                <a:spLocks noChangeArrowheads="1"/>
              </p:cNvSpPr>
              <p:nvPr/>
            </p:nvSpPr>
            <p:spPr bwMode="auto">
              <a:xfrm>
                <a:off x="879" y="1377"/>
                <a:ext cx="700" cy="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5" name="Rectangle 32"/>
              <p:cNvSpPr>
                <a:spLocks noChangeArrowheads="1"/>
              </p:cNvSpPr>
              <p:nvPr/>
            </p:nvSpPr>
            <p:spPr bwMode="auto">
              <a:xfrm>
                <a:off x="844" y="1349"/>
                <a:ext cx="770" cy="2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6" name="Rectangle 33"/>
              <p:cNvSpPr>
                <a:spLocks noChangeArrowheads="1"/>
              </p:cNvSpPr>
              <p:nvPr/>
            </p:nvSpPr>
            <p:spPr bwMode="auto">
              <a:xfrm>
                <a:off x="844" y="1349"/>
                <a:ext cx="770"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7" name="Rectangle 34"/>
              <p:cNvSpPr>
                <a:spLocks noChangeArrowheads="1"/>
              </p:cNvSpPr>
              <p:nvPr/>
            </p:nvSpPr>
            <p:spPr bwMode="auto">
              <a:xfrm>
                <a:off x="949" y="1454"/>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8" name="Rectangle 35"/>
              <p:cNvSpPr>
                <a:spLocks noChangeArrowheads="1"/>
              </p:cNvSpPr>
              <p:nvPr/>
            </p:nvSpPr>
            <p:spPr bwMode="auto">
              <a:xfrm>
                <a:off x="949" y="1454"/>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9" name="Rectangle 36"/>
              <p:cNvSpPr>
                <a:spLocks noChangeArrowheads="1"/>
              </p:cNvSpPr>
              <p:nvPr/>
            </p:nvSpPr>
            <p:spPr bwMode="auto">
              <a:xfrm>
                <a:off x="949" y="1612"/>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0" name="Rectangle 37"/>
              <p:cNvSpPr>
                <a:spLocks noChangeArrowheads="1"/>
              </p:cNvSpPr>
              <p:nvPr/>
            </p:nvSpPr>
            <p:spPr bwMode="auto">
              <a:xfrm>
                <a:off x="949" y="1612"/>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1" name="Freeform 38"/>
              <p:cNvSpPr>
                <a:spLocks/>
              </p:cNvSpPr>
              <p:nvPr/>
            </p:nvSpPr>
            <p:spPr bwMode="auto">
              <a:xfrm>
                <a:off x="879" y="1377"/>
                <a:ext cx="247" cy="233"/>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2" name="Freeform 39"/>
              <p:cNvSpPr>
                <a:spLocks/>
              </p:cNvSpPr>
              <p:nvPr/>
            </p:nvSpPr>
            <p:spPr bwMode="auto">
              <a:xfrm>
                <a:off x="879" y="1349"/>
                <a:ext cx="247" cy="28"/>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3" name="Freeform 40"/>
              <p:cNvSpPr>
                <a:spLocks/>
              </p:cNvSpPr>
              <p:nvPr/>
            </p:nvSpPr>
            <p:spPr bwMode="auto">
              <a:xfrm>
                <a:off x="949" y="1454"/>
                <a:ext cx="166" cy="91"/>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4" name="Rectangle 41"/>
              <p:cNvSpPr>
                <a:spLocks noChangeArrowheads="1"/>
              </p:cNvSpPr>
              <p:nvPr/>
            </p:nvSpPr>
            <p:spPr bwMode="auto">
              <a:xfrm>
                <a:off x="949" y="1769"/>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5" name="Rectangle 42"/>
              <p:cNvSpPr>
                <a:spLocks noChangeArrowheads="1"/>
              </p:cNvSpPr>
              <p:nvPr/>
            </p:nvSpPr>
            <p:spPr bwMode="auto">
              <a:xfrm>
                <a:off x="949" y="1769"/>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6" name="Rectangle 43"/>
              <p:cNvSpPr>
                <a:spLocks noChangeArrowheads="1"/>
              </p:cNvSpPr>
              <p:nvPr/>
            </p:nvSpPr>
            <p:spPr bwMode="auto">
              <a:xfrm>
                <a:off x="879" y="1958"/>
                <a:ext cx="700" cy="88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7" name="Rectangle 44"/>
              <p:cNvSpPr>
                <a:spLocks noChangeArrowheads="1"/>
              </p:cNvSpPr>
              <p:nvPr/>
            </p:nvSpPr>
            <p:spPr bwMode="auto">
              <a:xfrm>
                <a:off x="879" y="1958"/>
                <a:ext cx="700" cy="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8" name="Rectangle 45"/>
              <p:cNvSpPr>
                <a:spLocks noChangeArrowheads="1"/>
              </p:cNvSpPr>
              <p:nvPr/>
            </p:nvSpPr>
            <p:spPr bwMode="auto">
              <a:xfrm>
                <a:off x="844" y="1944"/>
                <a:ext cx="770" cy="2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9" name="Rectangle 46"/>
              <p:cNvSpPr>
                <a:spLocks noChangeArrowheads="1"/>
              </p:cNvSpPr>
              <p:nvPr/>
            </p:nvSpPr>
            <p:spPr bwMode="auto">
              <a:xfrm>
                <a:off x="844" y="1944"/>
                <a:ext cx="770"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0" name="Rectangle 47"/>
              <p:cNvSpPr>
                <a:spLocks noChangeArrowheads="1"/>
              </p:cNvSpPr>
              <p:nvPr/>
            </p:nvSpPr>
            <p:spPr bwMode="auto">
              <a:xfrm>
                <a:off x="1264" y="2669"/>
                <a:ext cx="91" cy="17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1" name="Rectangle 48"/>
              <p:cNvSpPr>
                <a:spLocks noChangeArrowheads="1"/>
              </p:cNvSpPr>
              <p:nvPr/>
            </p:nvSpPr>
            <p:spPr bwMode="auto">
              <a:xfrm>
                <a:off x="1105" y="2669"/>
                <a:ext cx="91" cy="17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2" name="Rectangle 49"/>
              <p:cNvSpPr>
                <a:spLocks noChangeArrowheads="1"/>
              </p:cNvSpPr>
              <p:nvPr/>
            </p:nvSpPr>
            <p:spPr bwMode="auto">
              <a:xfrm>
                <a:off x="1105" y="2669"/>
                <a:ext cx="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3" name="Rectangle 50"/>
              <p:cNvSpPr>
                <a:spLocks noChangeArrowheads="1"/>
              </p:cNvSpPr>
              <p:nvPr/>
            </p:nvSpPr>
            <p:spPr bwMode="auto">
              <a:xfrm>
                <a:off x="949" y="2051"/>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4" name="Rectangle 51"/>
              <p:cNvSpPr>
                <a:spLocks noChangeArrowheads="1"/>
              </p:cNvSpPr>
              <p:nvPr/>
            </p:nvSpPr>
            <p:spPr bwMode="auto">
              <a:xfrm>
                <a:off x="949" y="2051"/>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5" name="Rectangle 52"/>
              <p:cNvSpPr>
                <a:spLocks noChangeArrowheads="1"/>
              </p:cNvSpPr>
              <p:nvPr/>
            </p:nvSpPr>
            <p:spPr bwMode="auto">
              <a:xfrm>
                <a:off x="949" y="2207"/>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6" name="Rectangle 53"/>
              <p:cNvSpPr>
                <a:spLocks noChangeArrowheads="1"/>
              </p:cNvSpPr>
              <p:nvPr/>
            </p:nvSpPr>
            <p:spPr bwMode="auto">
              <a:xfrm>
                <a:off x="949" y="2207"/>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7" name="Rectangle 54"/>
              <p:cNvSpPr>
                <a:spLocks noChangeArrowheads="1"/>
              </p:cNvSpPr>
              <p:nvPr/>
            </p:nvSpPr>
            <p:spPr bwMode="auto">
              <a:xfrm>
                <a:off x="949" y="2364"/>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8" name="Rectangle 55"/>
              <p:cNvSpPr>
                <a:spLocks noChangeArrowheads="1"/>
              </p:cNvSpPr>
              <p:nvPr/>
            </p:nvSpPr>
            <p:spPr bwMode="auto">
              <a:xfrm>
                <a:off x="949" y="2364"/>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9" name="Rectangle 56"/>
              <p:cNvSpPr>
                <a:spLocks noChangeArrowheads="1"/>
              </p:cNvSpPr>
              <p:nvPr/>
            </p:nvSpPr>
            <p:spPr bwMode="auto">
              <a:xfrm>
                <a:off x="949" y="2522"/>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0" name="Rectangle 57"/>
              <p:cNvSpPr>
                <a:spLocks noChangeArrowheads="1"/>
              </p:cNvSpPr>
              <p:nvPr/>
            </p:nvSpPr>
            <p:spPr bwMode="auto">
              <a:xfrm>
                <a:off x="949" y="2522"/>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1" name="Rectangle 58"/>
              <p:cNvSpPr>
                <a:spLocks noChangeArrowheads="1"/>
              </p:cNvSpPr>
              <p:nvPr/>
            </p:nvSpPr>
            <p:spPr bwMode="auto">
              <a:xfrm>
                <a:off x="725" y="2707"/>
                <a:ext cx="37" cy="1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2" name="Oval 59"/>
              <p:cNvSpPr>
                <a:spLocks noChangeArrowheads="1"/>
              </p:cNvSpPr>
              <p:nvPr/>
            </p:nvSpPr>
            <p:spPr bwMode="auto">
              <a:xfrm>
                <a:off x="650" y="2585"/>
                <a:ext cx="185" cy="1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3" name="Oval 60"/>
              <p:cNvSpPr>
                <a:spLocks noChangeArrowheads="1"/>
              </p:cNvSpPr>
              <p:nvPr/>
            </p:nvSpPr>
            <p:spPr bwMode="auto">
              <a:xfrm>
                <a:off x="674" y="2490"/>
                <a:ext cx="135" cy="13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4" name="Rectangle 61"/>
              <p:cNvSpPr>
                <a:spLocks noChangeArrowheads="1"/>
              </p:cNvSpPr>
              <p:nvPr/>
            </p:nvSpPr>
            <p:spPr bwMode="auto">
              <a:xfrm>
                <a:off x="499" y="2707"/>
                <a:ext cx="37" cy="1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5" name="Oval 62"/>
              <p:cNvSpPr>
                <a:spLocks noChangeArrowheads="1"/>
              </p:cNvSpPr>
              <p:nvPr/>
            </p:nvSpPr>
            <p:spPr bwMode="auto">
              <a:xfrm>
                <a:off x="424" y="2585"/>
                <a:ext cx="184" cy="1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6" name="Oval 63"/>
              <p:cNvSpPr>
                <a:spLocks noChangeArrowheads="1"/>
              </p:cNvSpPr>
              <p:nvPr/>
            </p:nvSpPr>
            <p:spPr bwMode="auto">
              <a:xfrm>
                <a:off x="447" y="2490"/>
                <a:ext cx="136" cy="13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7" name="Freeform 64"/>
              <p:cNvSpPr>
                <a:spLocks noEditPoints="1"/>
              </p:cNvSpPr>
              <p:nvPr/>
            </p:nvSpPr>
            <p:spPr bwMode="auto">
              <a:xfrm>
                <a:off x="783" y="1283"/>
                <a:ext cx="229" cy="194"/>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8" name="Oval 65"/>
              <p:cNvSpPr>
                <a:spLocks noChangeArrowheads="1"/>
              </p:cNvSpPr>
              <p:nvPr/>
            </p:nvSpPr>
            <p:spPr bwMode="auto">
              <a:xfrm>
                <a:off x="629" y="1113"/>
                <a:ext cx="458" cy="455"/>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9" name="Freeform 67"/>
              <p:cNvSpPr>
                <a:spLocks noEditPoints="1"/>
              </p:cNvSpPr>
              <p:nvPr/>
            </p:nvSpPr>
            <p:spPr bwMode="auto">
              <a:xfrm>
                <a:off x="986" y="1972"/>
                <a:ext cx="297" cy="235"/>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0" name="Freeform 68"/>
              <p:cNvSpPr>
                <a:spLocks/>
              </p:cNvSpPr>
              <p:nvPr/>
            </p:nvSpPr>
            <p:spPr bwMode="auto">
              <a:xfrm>
                <a:off x="1063" y="1953"/>
                <a:ext cx="145" cy="19"/>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1" name="Freeform 69"/>
              <p:cNvSpPr>
                <a:spLocks/>
              </p:cNvSpPr>
              <p:nvPr/>
            </p:nvSpPr>
            <p:spPr bwMode="auto">
              <a:xfrm>
                <a:off x="984" y="2051"/>
                <a:ext cx="303" cy="91"/>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2" name="Freeform 70"/>
              <p:cNvSpPr>
                <a:spLocks/>
              </p:cNvSpPr>
              <p:nvPr/>
            </p:nvSpPr>
            <p:spPr bwMode="auto">
              <a:xfrm>
                <a:off x="1024" y="2207"/>
                <a:ext cx="224" cy="49"/>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3" name="Oval 71"/>
              <p:cNvSpPr>
                <a:spLocks noChangeArrowheads="1"/>
              </p:cNvSpPr>
              <p:nvPr/>
            </p:nvSpPr>
            <p:spPr bwMode="auto">
              <a:xfrm>
                <a:off x="965" y="1934"/>
                <a:ext cx="304" cy="304"/>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4" name="Oval 73"/>
              <p:cNvSpPr>
                <a:spLocks noChangeArrowheads="1"/>
              </p:cNvSpPr>
              <p:nvPr/>
            </p:nvSpPr>
            <p:spPr bwMode="auto">
              <a:xfrm>
                <a:off x="1465" y="1465"/>
                <a:ext cx="324" cy="325"/>
              </a:xfrm>
              <a:prstGeom prst="ellipse">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5" name="Freeform 75"/>
              <p:cNvSpPr>
                <a:spLocks/>
              </p:cNvSpPr>
              <p:nvPr/>
            </p:nvSpPr>
            <p:spPr bwMode="auto">
              <a:xfrm>
                <a:off x="1353" y="2228"/>
                <a:ext cx="198" cy="159"/>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6" name="Freeform 76"/>
              <p:cNvSpPr>
                <a:spLocks/>
              </p:cNvSpPr>
              <p:nvPr/>
            </p:nvSpPr>
            <p:spPr bwMode="auto">
              <a:xfrm>
                <a:off x="1355" y="2207"/>
                <a:ext cx="159" cy="91"/>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7" name="Freeform 77"/>
              <p:cNvSpPr>
                <a:spLocks/>
              </p:cNvSpPr>
              <p:nvPr/>
            </p:nvSpPr>
            <p:spPr bwMode="auto">
              <a:xfrm>
                <a:off x="1371" y="2364"/>
                <a:ext cx="143" cy="42"/>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8" name="Oval 78"/>
              <p:cNvSpPr>
                <a:spLocks noChangeArrowheads="1"/>
              </p:cNvSpPr>
              <p:nvPr/>
            </p:nvSpPr>
            <p:spPr bwMode="auto">
              <a:xfrm>
                <a:off x="1334" y="2189"/>
                <a:ext cx="198" cy="19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33" name="Freeform 85"/>
              <p:cNvSpPr>
                <a:spLocks/>
              </p:cNvSpPr>
              <p:nvPr/>
            </p:nvSpPr>
            <p:spPr bwMode="auto">
              <a:xfrm>
                <a:off x="1040" y="2455"/>
                <a:ext cx="229" cy="67"/>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34" name="Freeform 86"/>
              <p:cNvSpPr>
                <a:spLocks/>
              </p:cNvSpPr>
              <p:nvPr/>
            </p:nvSpPr>
            <p:spPr bwMode="auto">
              <a:xfrm>
                <a:off x="1124" y="2452"/>
                <a:ext cx="61" cy="3"/>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35" name="Freeform 87"/>
              <p:cNvSpPr>
                <a:spLocks/>
              </p:cNvSpPr>
              <p:nvPr/>
            </p:nvSpPr>
            <p:spPr bwMode="auto">
              <a:xfrm>
                <a:off x="1031" y="2613"/>
                <a:ext cx="247" cy="87"/>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36" name="Freeform 88"/>
              <p:cNvSpPr>
                <a:spLocks/>
              </p:cNvSpPr>
              <p:nvPr/>
            </p:nvSpPr>
            <p:spPr bwMode="auto">
              <a:xfrm>
                <a:off x="1105" y="2669"/>
                <a:ext cx="91" cy="38"/>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37" name="Freeform 89"/>
              <p:cNvSpPr>
                <a:spLocks/>
              </p:cNvSpPr>
              <p:nvPr/>
            </p:nvSpPr>
            <p:spPr bwMode="auto">
              <a:xfrm>
                <a:off x="1026" y="2522"/>
                <a:ext cx="257" cy="91"/>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38" name="Oval 90"/>
              <p:cNvSpPr>
                <a:spLocks noChangeArrowheads="1"/>
              </p:cNvSpPr>
              <p:nvPr/>
            </p:nvSpPr>
            <p:spPr bwMode="auto">
              <a:xfrm>
                <a:off x="979" y="2403"/>
                <a:ext cx="255" cy="257"/>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grpSp>
        <p:sp>
          <p:nvSpPr>
            <p:cNvPr id="79" name="Freeform 78"/>
            <p:cNvSpPr>
              <a:spLocks noChangeAspect="1"/>
            </p:cNvSpPr>
            <p:nvPr/>
          </p:nvSpPr>
          <p:spPr bwMode="auto">
            <a:xfrm>
              <a:off x="8602922" y="2811462"/>
              <a:ext cx="909233" cy="528122"/>
            </a:xfrm>
            <a:custGeom>
              <a:avLst/>
              <a:gdLst/>
              <a:ahLst/>
              <a:cxnLst/>
              <a:rect l="l" t="t" r="r" b="b"/>
              <a:pathLst>
                <a:path w="4240643" h="2463801">
                  <a:moveTo>
                    <a:pt x="3459593" y="1539876"/>
                  </a:moveTo>
                  <a:lnTo>
                    <a:pt x="3992993" y="1539876"/>
                  </a:lnTo>
                  <a:lnTo>
                    <a:pt x="4240643" y="1778001"/>
                  </a:lnTo>
                  <a:lnTo>
                    <a:pt x="3459593" y="2463801"/>
                  </a:lnTo>
                  <a:lnTo>
                    <a:pt x="144893" y="2463801"/>
                  </a:lnTo>
                  <a:lnTo>
                    <a:pt x="144893" y="2359026"/>
                  </a:lnTo>
                  <a:lnTo>
                    <a:pt x="3278618" y="2359026"/>
                  </a:lnTo>
                  <a:lnTo>
                    <a:pt x="3459593" y="2273301"/>
                  </a:lnTo>
                  <a:close/>
                  <a:moveTo>
                    <a:pt x="3138768" y="641031"/>
                  </a:moveTo>
                  <a:cubicBezTo>
                    <a:pt x="3102964" y="641031"/>
                    <a:pt x="3073939" y="662962"/>
                    <a:pt x="3073939" y="690015"/>
                  </a:cubicBezTo>
                  <a:lnTo>
                    <a:pt x="3073939" y="922131"/>
                  </a:lnTo>
                  <a:cubicBezTo>
                    <a:pt x="3073939" y="949184"/>
                    <a:pt x="3102964" y="971115"/>
                    <a:pt x="3138768" y="971115"/>
                  </a:cubicBezTo>
                  <a:cubicBezTo>
                    <a:pt x="3174571" y="971115"/>
                    <a:pt x="3203597" y="949184"/>
                    <a:pt x="3203597" y="922131"/>
                  </a:cubicBezTo>
                  <a:lnTo>
                    <a:pt x="3203598" y="690016"/>
                  </a:lnTo>
                  <a:cubicBezTo>
                    <a:pt x="3203598" y="662963"/>
                    <a:pt x="3174572" y="641032"/>
                    <a:pt x="3138768" y="641032"/>
                  </a:cubicBezTo>
                  <a:close/>
                  <a:moveTo>
                    <a:pt x="3138768" y="494515"/>
                  </a:moveTo>
                  <a:cubicBezTo>
                    <a:pt x="3102964" y="494515"/>
                    <a:pt x="3073939" y="516446"/>
                    <a:pt x="3073939" y="543499"/>
                  </a:cubicBezTo>
                  <a:lnTo>
                    <a:pt x="3073939" y="553030"/>
                  </a:lnTo>
                  <a:cubicBezTo>
                    <a:pt x="3073939" y="580083"/>
                    <a:pt x="3102964" y="602013"/>
                    <a:pt x="3138768" y="602013"/>
                  </a:cubicBezTo>
                  <a:cubicBezTo>
                    <a:pt x="3174571" y="602013"/>
                    <a:pt x="3203597" y="580083"/>
                    <a:pt x="3203597" y="553030"/>
                  </a:cubicBezTo>
                  <a:lnTo>
                    <a:pt x="3203598" y="543500"/>
                  </a:lnTo>
                  <a:cubicBezTo>
                    <a:pt x="3203598" y="516447"/>
                    <a:pt x="3174572" y="494516"/>
                    <a:pt x="3138768" y="494516"/>
                  </a:cubicBezTo>
                  <a:close/>
                  <a:moveTo>
                    <a:pt x="3138768" y="348799"/>
                  </a:moveTo>
                  <a:cubicBezTo>
                    <a:pt x="3102964" y="348799"/>
                    <a:pt x="3073939" y="370730"/>
                    <a:pt x="3073939" y="397783"/>
                  </a:cubicBezTo>
                  <a:lnTo>
                    <a:pt x="3073939" y="406513"/>
                  </a:lnTo>
                  <a:cubicBezTo>
                    <a:pt x="3073939" y="433566"/>
                    <a:pt x="3102964" y="455496"/>
                    <a:pt x="3138768" y="455496"/>
                  </a:cubicBezTo>
                  <a:cubicBezTo>
                    <a:pt x="3174571" y="455496"/>
                    <a:pt x="3203597" y="433566"/>
                    <a:pt x="3203597" y="406513"/>
                  </a:cubicBezTo>
                  <a:lnTo>
                    <a:pt x="3203598" y="397783"/>
                  </a:lnTo>
                  <a:cubicBezTo>
                    <a:pt x="3203598" y="370730"/>
                    <a:pt x="3174572" y="348800"/>
                    <a:pt x="3138768" y="348800"/>
                  </a:cubicBezTo>
                  <a:close/>
                  <a:moveTo>
                    <a:pt x="277909" y="210025"/>
                  </a:moveTo>
                  <a:lnTo>
                    <a:pt x="277909" y="2080313"/>
                  </a:lnTo>
                  <a:lnTo>
                    <a:pt x="2915290" y="2080313"/>
                  </a:lnTo>
                  <a:lnTo>
                    <a:pt x="2915290" y="210025"/>
                  </a:lnTo>
                  <a:close/>
                  <a:moveTo>
                    <a:pt x="125099" y="0"/>
                  </a:moveTo>
                  <a:lnTo>
                    <a:pt x="3266662" y="0"/>
                  </a:lnTo>
                  <a:cubicBezTo>
                    <a:pt x="3335752" y="0"/>
                    <a:pt x="3391761" y="42319"/>
                    <a:pt x="3391761" y="94522"/>
                  </a:cubicBezTo>
                  <a:lnTo>
                    <a:pt x="3391761" y="2195814"/>
                  </a:lnTo>
                  <a:cubicBezTo>
                    <a:pt x="3391761" y="2248017"/>
                    <a:pt x="3335752" y="2290336"/>
                    <a:pt x="3266662" y="2290336"/>
                  </a:cubicBezTo>
                  <a:lnTo>
                    <a:pt x="125099" y="2290336"/>
                  </a:lnTo>
                  <a:cubicBezTo>
                    <a:pt x="56009" y="2290336"/>
                    <a:pt x="0" y="2248017"/>
                    <a:pt x="0" y="2195814"/>
                  </a:cubicBezTo>
                  <a:lnTo>
                    <a:pt x="0" y="94522"/>
                  </a:lnTo>
                  <a:cubicBezTo>
                    <a:pt x="0" y="42319"/>
                    <a:pt x="56009" y="0"/>
                    <a:pt x="12509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33" tIns="46617" rIns="46617" bIns="93233"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90"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52" normalizeH="0" baseline="0" noProof="0" dirty="0">
                <a:ln>
                  <a:noFill/>
                </a:ln>
                <a:solidFill>
                  <a:srgbClr val="FFFFFF"/>
                </a:solidFill>
                <a:effectLst/>
                <a:uLnTx/>
                <a:uFillTx/>
                <a:latin typeface="Calibri Light" panose="020F0302020204030204"/>
                <a:ea typeface="Segoe UI" pitchFamily="34" charset="0"/>
                <a:cs typeface="Segoe UI" pitchFamily="34" charset="0"/>
              </a:endParaRPr>
            </a:p>
          </p:txBody>
        </p:sp>
        <p:sp>
          <p:nvSpPr>
            <p:cNvPr id="80" name="Rectangle 19"/>
            <p:cNvSpPr>
              <a:spLocks noChangeAspect="1"/>
            </p:cNvSpPr>
            <p:nvPr/>
          </p:nvSpPr>
          <p:spPr bwMode="auto">
            <a:xfrm>
              <a:off x="10693098" y="3476792"/>
              <a:ext cx="629435" cy="618188"/>
            </a:xfrm>
            <a:custGeom>
              <a:avLst/>
              <a:gdLst/>
              <a:ahLst/>
              <a:cxnLst/>
              <a:rect l="l" t="t" r="r" b="b"/>
              <a:pathLst>
                <a:path w="4318246" h="4242185">
                  <a:moveTo>
                    <a:pt x="341993" y="2164765"/>
                  </a:moveTo>
                  <a:lnTo>
                    <a:pt x="797381" y="2439279"/>
                  </a:lnTo>
                  <a:lnTo>
                    <a:pt x="798646" y="2164765"/>
                  </a:lnTo>
                  <a:close/>
                  <a:moveTo>
                    <a:pt x="801460" y="1554075"/>
                  </a:moveTo>
                  <a:lnTo>
                    <a:pt x="1884317" y="1708652"/>
                  </a:lnTo>
                  <a:cubicBezTo>
                    <a:pt x="1880053" y="2439084"/>
                    <a:pt x="1872524" y="3185843"/>
                    <a:pt x="1868260" y="3916275"/>
                  </a:cubicBezTo>
                  <a:lnTo>
                    <a:pt x="791935" y="3621000"/>
                  </a:lnTo>
                  <a:lnTo>
                    <a:pt x="796859" y="2552606"/>
                  </a:lnTo>
                  <a:lnTo>
                    <a:pt x="153476" y="2164765"/>
                  </a:lnTo>
                  <a:lnTo>
                    <a:pt x="0" y="2164765"/>
                  </a:lnTo>
                  <a:lnTo>
                    <a:pt x="0" y="1994948"/>
                  </a:lnTo>
                  <a:lnTo>
                    <a:pt x="799428" y="1994948"/>
                  </a:lnTo>
                  <a:close/>
                  <a:moveTo>
                    <a:pt x="2601684" y="1506451"/>
                  </a:moveTo>
                  <a:lnTo>
                    <a:pt x="2630259" y="2708363"/>
                  </a:lnTo>
                  <a:lnTo>
                    <a:pt x="1923394" y="3008076"/>
                  </a:lnTo>
                  <a:cubicBezTo>
                    <a:pt x="1921398" y="2576713"/>
                    <a:pt x="1922729" y="2145351"/>
                    <a:pt x="1920733" y="1713988"/>
                  </a:cubicBezTo>
                  <a:close/>
                  <a:moveTo>
                    <a:pt x="1673900" y="1376706"/>
                  </a:moveTo>
                  <a:lnTo>
                    <a:pt x="2580211" y="1489805"/>
                  </a:lnTo>
                  <a:cubicBezTo>
                    <a:pt x="2260996" y="1610712"/>
                    <a:pt x="2161818" y="1605197"/>
                    <a:pt x="1929100" y="1695212"/>
                  </a:cubicBezTo>
                  <a:lnTo>
                    <a:pt x="814183" y="1540776"/>
                  </a:lnTo>
                  <a:close/>
                  <a:moveTo>
                    <a:pt x="1778588" y="878064"/>
                  </a:moveTo>
                  <a:lnTo>
                    <a:pt x="2354849" y="942701"/>
                  </a:lnTo>
                  <a:cubicBezTo>
                    <a:pt x="2357649" y="1096870"/>
                    <a:pt x="2347148" y="1237740"/>
                    <a:pt x="2349948" y="1391909"/>
                  </a:cubicBezTo>
                  <a:lnTo>
                    <a:pt x="2353906" y="1424677"/>
                  </a:lnTo>
                  <a:lnTo>
                    <a:pt x="1778588" y="1338180"/>
                  </a:lnTo>
                  <a:close/>
                  <a:moveTo>
                    <a:pt x="2951461" y="527541"/>
                  </a:moveTo>
                  <a:cubicBezTo>
                    <a:pt x="2907654" y="520554"/>
                    <a:pt x="2866480" y="550402"/>
                    <a:pt x="2859493" y="594208"/>
                  </a:cubicBezTo>
                  <a:lnTo>
                    <a:pt x="2808895" y="911472"/>
                  </a:lnTo>
                  <a:cubicBezTo>
                    <a:pt x="2801908" y="955278"/>
                    <a:pt x="2831756" y="996453"/>
                    <a:pt x="2875562" y="1003440"/>
                  </a:cubicBezTo>
                  <a:lnTo>
                    <a:pt x="3318707" y="1074114"/>
                  </a:lnTo>
                  <a:cubicBezTo>
                    <a:pt x="3362513" y="1081101"/>
                    <a:pt x="3403688" y="1051253"/>
                    <a:pt x="3410674" y="1007447"/>
                  </a:cubicBezTo>
                  <a:lnTo>
                    <a:pt x="3461273" y="690183"/>
                  </a:lnTo>
                  <a:cubicBezTo>
                    <a:pt x="3468260" y="646377"/>
                    <a:pt x="3438412" y="605202"/>
                    <a:pt x="3394605" y="598216"/>
                  </a:cubicBezTo>
                  <a:close/>
                  <a:moveTo>
                    <a:pt x="4318246" y="368343"/>
                  </a:moveTo>
                  <a:lnTo>
                    <a:pt x="4261872" y="3327785"/>
                  </a:lnTo>
                  <a:lnTo>
                    <a:pt x="3222088" y="4242185"/>
                  </a:lnTo>
                  <a:lnTo>
                    <a:pt x="1919228" y="3914731"/>
                  </a:lnTo>
                  <a:lnTo>
                    <a:pt x="1919473" y="3320806"/>
                  </a:lnTo>
                  <a:lnTo>
                    <a:pt x="3334836" y="3630526"/>
                  </a:lnTo>
                  <a:lnTo>
                    <a:pt x="4067695" y="3130077"/>
                  </a:lnTo>
                  <a:lnTo>
                    <a:pt x="4067695" y="423948"/>
                  </a:lnTo>
                  <a:close/>
                  <a:moveTo>
                    <a:pt x="2736579" y="368342"/>
                  </a:moveTo>
                  <a:lnTo>
                    <a:pt x="3990789" y="417769"/>
                  </a:lnTo>
                  <a:lnTo>
                    <a:pt x="3990789" y="3074472"/>
                  </a:lnTo>
                  <a:lnTo>
                    <a:pt x="3317346" y="3562564"/>
                  </a:lnTo>
                  <a:lnTo>
                    <a:pt x="1919793" y="3260416"/>
                  </a:lnTo>
                  <a:cubicBezTo>
                    <a:pt x="1920799" y="3194323"/>
                    <a:pt x="1918481" y="3121579"/>
                    <a:pt x="1919487" y="3055486"/>
                  </a:cubicBezTo>
                  <a:cubicBezTo>
                    <a:pt x="2158384" y="2933978"/>
                    <a:pt x="2491503" y="2806742"/>
                    <a:pt x="2730400" y="2685234"/>
                  </a:cubicBezTo>
                  <a:cubicBezTo>
                    <a:pt x="2732460" y="1912937"/>
                    <a:pt x="2734519" y="1140639"/>
                    <a:pt x="2736579" y="368342"/>
                  </a:cubicBezTo>
                  <a:close/>
                  <a:moveTo>
                    <a:pt x="1768680" y="108305"/>
                  </a:moveTo>
                  <a:lnTo>
                    <a:pt x="1682767" y="646920"/>
                  </a:lnTo>
                  <a:lnTo>
                    <a:pt x="2457966" y="770570"/>
                  </a:lnTo>
                  <a:lnTo>
                    <a:pt x="2543879" y="231954"/>
                  </a:lnTo>
                  <a:close/>
                  <a:moveTo>
                    <a:pt x="1739342" y="1062"/>
                  </a:moveTo>
                  <a:lnTo>
                    <a:pt x="2617052" y="132810"/>
                  </a:lnTo>
                  <a:cubicBezTo>
                    <a:pt x="2668797" y="140577"/>
                    <a:pt x="2704448" y="188821"/>
                    <a:pt x="2696681" y="240566"/>
                  </a:cubicBezTo>
                  <a:lnTo>
                    <a:pt x="2607416" y="835252"/>
                  </a:lnTo>
                  <a:cubicBezTo>
                    <a:pt x="2599648" y="886997"/>
                    <a:pt x="2551405" y="922648"/>
                    <a:pt x="2499659" y="914880"/>
                  </a:cubicBezTo>
                  <a:lnTo>
                    <a:pt x="1621950" y="783132"/>
                  </a:lnTo>
                  <a:cubicBezTo>
                    <a:pt x="1570205" y="775365"/>
                    <a:pt x="1534554" y="727121"/>
                    <a:pt x="1542321" y="675376"/>
                  </a:cubicBezTo>
                  <a:lnTo>
                    <a:pt x="1631586" y="80690"/>
                  </a:lnTo>
                  <a:cubicBezTo>
                    <a:pt x="1639354" y="28945"/>
                    <a:pt x="1687597" y="-6706"/>
                    <a:pt x="1739342" y="1062"/>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81" name="Freeform 80"/>
            <p:cNvSpPr>
              <a:spLocks noChangeAspect="1"/>
            </p:cNvSpPr>
            <p:nvPr/>
          </p:nvSpPr>
          <p:spPr bwMode="auto">
            <a:xfrm flipH="1">
              <a:off x="9536951" y="4759241"/>
              <a:ext cx="351682" cy="529346"/>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82" name="Oval 1233"/>
            <p:cNvSpPr>
              <a:spLocks noChangeAspect="1"/>
            </p:cNvSpPr>
            <p:nvPr/>
          </p:nvSpPr>
          <p:spPr bwMode="auto">
            <a:xfrm>
              <a:off x="9448617" y="5933519"/>
              <a:ext cx="426182" cy="566773"/>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nvGrpSpPr>
            <p:cNvPr id="83" name="Group 82"/>
            <p:cNvGrpSpPr/>
            <p:nvPr/>
          </p:nvGrpSpPr>
          <p:grpSpPr>
            <a:xfrm>
              <a:off x="10348226" y="5392850"/>
              <a:ext cx="380310" cy="290957"/>
              <a:chOff x="-3648455" y="2506228"/>
              <a:chExt cx="3192462" cy="2536826"/>
            </a:xfrm>
            <a:solidFill>
              <a:schemeClr val="bg1"/>
            </a:solidFill>
          </p:grpSpPr>
          <p:sp>
            <p:nvSpPr>
              <p:cNvPr id="84" name="Freeform 5"/>
              <p:cNvSpPr>
                <a:spLocks noEditPoints="1"/>
              </p:cNvSpPr>
              <p:nvPr/>
            </p:nvSpPr>
            <p:spPr bwMode="auto">
              <a:xfrm>
                <a:off x="-1984754" y="2637993"/>
                <a:ext cx="573089"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5" name="Oval 6"/>
              <p:cNvSpPr>
                <a:spLocks noChangeArrowheads="1"/>
              </p:cNvSpPr>
              <p:nvPr/>
            </p:nvSpPr>
            <p:spPr bwMode="auto">
              <a:xfrm>
                <a:off x="-1784729" y="2838015"/>
                <a:ext cx="16827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6" name="Freeform 7"/>
              <p:cNvSpPr>
                <a:spLocks noEditPoints="1"/>
              </p:cNvSpPr>
              <p:nvPr/>
            </p:nvSpPr>
            <p:spPr bwMode="auto">
              <a:xfrm>
                <a:off x="-3648455" y="2506228"/>
                <a:ext cx="782637" cy="784226"/>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7" name="Oval 8"/>
              <p:cNvSpPr>
                <a:spLocks noChangeArrowheads="1"/>
              </p:cNvSpPr>
              <p:nvPr/>
            </p:nvSpPr>
            <p:spPr bwMode="auto">
              <a:xfrm>
                <a:off x="-3373817" y="2782451"/>
                <a:ext cx="230186" cy="2333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8" name="Freeform 9"/>
              <p:cNvSpPr>
                <a:spLocks/>
              </p:cNvSpPr>
              <p:nvPr/>
            </p:nvSpPr>
            <p:spPr bwMode="auto">
              <a:xfrm>
                <a:off x="-1005268" y="3973079"/>
                <a:ext cx="458786" cy="733426"/>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9" name="Freeform 10"/>
              <p:cNvSpPr>
                <a:spLocks/>
              </p:cNvSpPr>
              <p:nvPr/>
            </p:nvSpPr>
            <p:spPr bwMode="auto">
              <a:xfrm>
                <a:off x="-3448430" y="4371541"/>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0" name="Freeform 11"/>
              <p:cNvSpPr>
                <a:spLocks/>
              </p:cNvSpPr>
              <p:nvPr/>
            </p:nvSpPr>
            <p:spPr bwMode="auto">
              <a:xfrm>
                <a:off x="-3313495" y="3246002"/>
                <a:ext cx="1009652" cy="1004890"/>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1" name="Freeform 12"/>
              <p:cNvSpPr>
                <a:spLocks/>
              </p:cNvSpPr>
              <p:nvPr/>
            </p:nvSpPr>
            <p:spPr bwMode="auto">
              <a:xfrm>
                <a:off x="-2775329" y="2684026"/>
                <a:ext cx="719138" cy="493715"/>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2" name="Freeform 13"/>
              <p:cNvSpPr>
                <a:spLocks/>
              </p:cNvSpPr>
              <p:nvPr/>
            </p:nvSpPr>
            <p:spPr bwMode="auto">
              <a:xfrm>
                <a:off x="-1660903" y="3131703"/>
                <a:ext cx="877888" cy="95726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grpSp>
    </p:spTree>
    <p:extLst>
      <p:ext uri="{BB962C8B-B14F-4D97-AF65-F5344CB8AC3E}">
        <p14:creationId xmlns:p14="http://schemas.microsoft.com/office/powerpoint/2010/main" val="29057481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p:cNvGrpSpPr/>
          <p:nvPr/>
        </p:nvGrpSpPr>
        <p:grpSpPr>
          <a:xfrm>
            <a:off x="-207567" y="0"/>
            <a:ext cx="8631724" cy="7002643"/>
            <a:chOff x="5021365" y="0"/>
            <a:chExt cx="4225923" cy="5129212"/>
          </a:xfrm>
        </p:grpSpPr>
        <p:sp>
          <p:nvSpPr>
            <p:cNvPr id="8" name="Rectangle 7"/>
            <p:cNvSpPr/>
            <p:nvPr/>
          </p:nvSpPr>
          <p:spPr bwMode="auto">
            <a:xfrm>
              <a:off x="5124655" y="0"/>
              <a:ext cx="4019345" cy="5129212"/>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2"/>
            <p:cNvSpPr txBox="1">
              <a:spLocks/>
            </p:cNvSpPr>
            <p:nvPr/>
          </p:nvSpPr>
          <p:spPr>
            <a:xfrm>
              <a:off x="5021365" y="57033"/>
              <a:ext cx="4225923" cy="1312936"/>
            </a:xfrm>
            <a:prstGeom prst="rect">
              <a:avLst/>
            </a:prstGeom>
          </p:spPr>
          <p:txBody>
            <a:bodyPr vert="horz" wrap="square" lIns="146263" tIns="91413" rIns="146263" bIns="9141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352" b="0" i="0" u="none" strike="noStrike" kern="1200" cap="none" spc="-102" normalizeH="0" baseline="0" noProof="0" dirty="0">
                  <a:ln w="3175">
                    <a:noFill/>
                  </a:ln>
                  <a:solidFill>
                    <a:srgbClr val="FFFFFF"/>
                  </a:solidFill>
                  <a:effectLst/>
                  <a:uLnTx/>
                  <a:uFillTx/>
                  <a:latin typeface="Segoe UI Light"/>
                  <a:ea typeface="+mn-ea"/>
                  <a:cs typeface="Segoe UI" pitchFamily="34" charset="0"/>
                </a:rPr>
                <a:t>Microsoft Windows 10 IoT</a:t>
              </a: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352" b="0" i="0" u="none" strike="noStrike" kern="1200" cap="none" spc="-102" normalizeH="0" baseline="0" noProof="0" dirty="0">
                  <a:ln w="3175">
                    <a:noFill/>
                  </a:ln>
                  <a:solidFill>
                    <a:srgbClr val="FFFFFF"/>
                  </a:solidFill>
                  <a:effectLst/>
                  <a:uLnTx/>
                  <a:uFillTx/>
                  <a:latin typeface="Segoe UI Light"/>
                  <a:ea typeface="+mn-ea"/>
                  <a:cs typeface="Segoe UI" pitchFamily="34" charset="0"/>
                </a:rPr>
                <a:t>Mobile Enterprise</a:t>
              </a:r>
            </a:p>
          </p:txBody>
        </p:sp>
        <p:cxnSp>
          <p:nvCxnSpPr>
            <p:cNvPr id="12" name="Straight Connector 11"/>
            <p:cNvCxnSpPr/>
            <p:nvPr/>
          </p:nvCxnSpPr>
          <p:spPr>
            <a:xfrm flipH="1" flipV="1">
              <a:off x="5737624" y="1091442"/>
              <a:ext cx="2859091" cy="233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4" name="Group 94"/>
          <p:cNvGrpSpPr>
            <a:grpSpLocks noChangeAspect="1"/>
          </p:cNvGrpSpPr>
          <p:nvPr/>
        </p:nvGrpSpPr>
        <p:grpSpPr bwMode="auto">
          <a:xfrm>
            <a:off x="10821246" y="5643001"/>
            <a:ext cx="1656126" cy="1355811"/>
            <a:chOff x="-1959" y="1844"/>
            <a:chExt cx="943" cy="772"/>
          </a:xfrm>
        </p:grpSpPr>
        <p:sp>
          <p:nvSpPr>
            <p:cNvPr id="155" name="Freeform 95"/>
            <p:cNvSpPr>
              <a:spLocks/>
            </p:cNvSpPr>
            <p:nvPr/>
          </p:nvSpPr>
          <p:spPr bwMode="auto">
            <a:xfrm>
              <a:off x="-1959" y="2109"/>
              <a:ext cx="636" cy="507"/>
            </a:xfrm>
            <a:custGeom>
              <a:avLst/>
              <a:gdLst>
                <a:gd name="T0" fmla="*/ 211 w 636"/>
                <a:gd name="T1" fmla="*/ 55 h 507"/>
                <a:gd name="T2" fmla="*/ 211 w 636"/>
                <a:gd name="T3" fmla="*/ 0 h 507"/>
                <a:gd name="T4" fmla="*/ 77 w 636"/>
                <a:gd name="T5" fmla="*/ 0 h 507"/>
                <a:gd name="T6" fmla="*/ 77 w 636"/>
                <a:gd name="T7" fmla="*/ 55 h 507"/>
                <a:gd name="T8" fmla="*/ 0 w 636"/>
                <a:gd name="T9" fmla="*/ 55 h 507"/>
                <a:gd name="T10" fmla="*/ 0 w 636"/>
                <a:gd name="T11" fmla="*/ 68 h 507"/>
                <a:gd name="T12" fmla="*/ 18 w 636"/>
                <a:gd name="T13" fmla="*/ 68 h 507"/>
                <a:gd name="T14" fmla="*/ 18 w 636"/>
                <a:gd name="T15" fmla="*/ 507 h 507"/>
                <a:gd name="T16" fmla="*/ 618 w 636"/>
                <a:gd name="T17" fmla="*/ 507 h 507"/>
                <a:gd name="T18" fmla="*/ 618 w 636"/>
                <a:gd name="T19" fmla="*/ 68 h 507"/>
                <a:gd name="T20" fmla="*/ 636 w 636"/>
                <a:gd name="T21" fmla="*/ 68 h 507"/>
                <a:gd name="T22" fmla="*/ 636 w 636"/>
                <a:gd name="T23" fmla="*/ 55 h 507"/>
                <a:gd name="T24" fmla="*/ 211 w 636"/>
                <a:gd name="T25" fmla="*/ 5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6" h="507">
                  <a:moveTo>
                    <a:pt x="211" y="55"/>
                  </a:moveTo>
                  <a:lnTo>
                    <a:pt x="211" y="0"/>
                  </a:lnTo>
                  <a:lnTo>
                    <a:pt x="77" y="0"/>
                  </a:lnTo>
                  <a:lnTo>
                    <a:pt x="77" y="55"/>
                  </a:lnTo>
                  <a:lnTo>
                    <a:pt x="0" y="55"/>
                  </a:lnTo>
                  <a:lnTo>
                    <a:pt x="0" y="68"/>
                  </a:lnTo>
                  <a:lnTo>
                    <a:pt x="18" y="68"/>
                  </a:lnTo>
                  <a:lnTo>
                    <a:pt x="18" y="507"/>
                  </a:lnTo>
                  <a:lnTo>
                    <a:pt x="618" y="507"/>
                  </a:lnTo>
                  <a:lnTo>
                    <a:pt x="618" y="68"/>
                  </a:lnTo>
                  <a:lnTo>
                    <a:pt x="636" y="68"/>
                  </a:lnTo>
                  <a:lnTo>
                    <a:pt x="636" y="55"/>
                  </a:lnTo>
                  <a:lnTo>
                    <a:pt x="211" y="5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157" name="Freeform 105"/>
            <p:cNvSpPr>
              <a:spLocks/>
            </p:cNvSpPr>
            <p:nvPr/>
          </p:nvSpPr>
          <p:spPr bwMode="auto">
            <a:xfrm>
              <a:off x="-1605" y="1844"/>
              <a:ext cx="589" cy="772"/>
            </a:xfrm>
            <a:custGeom>
              <a:avLst/>
              <a:gdLst>
                <a:gd name="T0" fmla="*/ 322 w 589"/>
                <a:gd name="T1" fmla="*/ 83 h 772"/>
                <a:gd name="T2" fmla="*/ 322 w 589"/>
                <a:gd name="T3" fmla="*/ 0 h 772"/>
                <a:gd name="T4" fmla="*/ 114 w 589"/>
                <a:gd name="T5" fmla="*/ 0 h 772"/>
                <a:gd name="T6" fmla="*/ 114 w 589"/>
                <a:gd name="T7" fmla="*/ 83 h 772"/>
                <a:gd name="T8" fmla="*/ 0 w 589"/>
                <a:gd name="T9" fmla="*/ 83 h 772"/>
                <a:gd name="T10" fmla="*/ 0 w 589"/>
                <a:gd name="T11" fmla="*/ 104 h 772"/>
                <a:gd name="T12" fmla="*/ 26 w 589"/>
                <a:gd name="T13" fmla="*/ 104 h 772"/>
                <a:gd name="T14" fmla="*/ 26 w 589"/>
                <a:gd name="T15" fmla="*/ 772 h 772"/>
                <a:gd name="T16" fmla="*/ 563 w 589"/>
                <a:gd name="T17" fmla="*/ 772 h 772"/>
                <a:gd name="T18" fmla="*/ 563 w 589"/>
                <a:gd name="T19" fmla="*/ 104 h 772"/>
                <a:gd name="T20" fmla="*/ 589 w 589"/>
                <a:gd name="T21" fmla="*/ 104 h 772"/>
                <a:gd name="T22" fmla="*/ 589 w 589"/>
                <a:gd name="T23" fmla="*/ 83 h 772"/>
                <a:gd name="T24" fmla="*/ 322 w 589"/>
                <a:gd name="T25" fmla="*/ 83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9" h="772">
                  <a:moveTo>
                    <a:pt x="322" y="83"/>
                  </a:moveTo>
                  <a:lnTo>
                    <a:pt x="322" y="0"/>
                  </a:lnTo>
                  <a:lnTo>
                    <a:pt x="114" y="0"/>
                  </a:lnTo>
                  <a:lnTo>
                    <a:pt x="114" y="83"/>
                  </a:lnTo>
                  <a:lnTo>
                    <a:pt x="0" y="83"/>
                  </a:lnTo>
                  <a:lnTo>
                    <a:pt x="0" y="104"/>
                  </a:lnTo>
                  <a:lnTo>
                    <a:pt x="26" y="104"/>
                  </a:lnTo>
                  <a:lnTo>
                    <a:pt x="26" y="772"/>
                  </a:lnTo>
                  <a:lnTo>
                    <a:pt x="563" y="772"/>
                  </a:lnTo>
                  <a:lnTo>
                    <a:pt x="563" y="104"/>
                  </a:lnTo>
                  <a:lnTo>
                    <a:pt x="589" y="104"/>
                  </a:lnTo>
                  <a:lnTo>
                    <a:pt x="589" y="83"/>
                  </a:lnTo>
                  <a:lnTo>
                    <a:pt x="322" y="8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158" name="Rectangle 106"/>
            <p:cNvSpPr>
              <a:spLocks noChangeArrowheads="1"/>
            </p:cNvSpPr>
            <p:nvPr/>
          </p:nvSpPr>
          <p:spPr bwMode="auto">
            <a:xfrm>
              <a:off x="-1283"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159" name="Rectangle 107"/>
            <p:cNvSpPr>
              <a:spLocks noChangeArrowheads="1"/>
            </p:cNvSpPr>
            <p:nvPr/>
          </p:nvSpPr>
          <p:spPr bwMode="auto">
            <a:xfrm>
              <a:off x="-1405"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160" name="Rectangle 108"/>
            <p:cNvSpPr>
              <a:spLocks noChangeArrowheads="1"/>
            </p:cNvSpPr>
            <p:nvPr/>
          </p:nvSpPr>
          <p:spPr bwMode="auto">
            <a:xfrm>
              <a:off x="-1525" y="2008"/>
              <a:ext cx="432" cy="6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161" name="Rectangle 109"/>
            <p:cNvSpPr>
              <a:spLocks noChangeArrowheads="1"/>
            </p:cNvSpPr>
            <p:nvPr/>
          </p:nvSpPr>
          <p:spPr bwMode="auto">
            <a:xfrm>
              <a:off x="-1525" y="2128"/>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162" name="Rectangle 110"/>
            <p:cNvSpPr>
              <a:spLocks noChangeArrowheads="1"/>
            </p:cNvSpPr>
            <p:nvPr/>
          </p:nvSpPr>
          <p:spPr bwMode="auto">
            <a:xfrm>
              <a:off x="-1525" y="2249"/>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163" name="Rectangle 111"/>
            <p:cNvSpPr>
              <a:spLocks noChangeArrowheads="1"/>
            </p:cNvSpPr>
            <p:nvPr/>
          </p:nvSpPr>
          <p:spPr bwMode="auto">
            <a:xfrm>
              <a:off x="-1525" y="2369"/>
              <a:ext cx="432" cy="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grpSp>
      <p:grpSp>
        <p:nvGrpSpPr>
          <p:cNvPr id="267" name="Group 24"/>
          <p:cNvGrpSpPr>
            <a:grpSpLocks noChangeAspect="1"/>
          </p:cNvGrpSpPr>
          <p:nvPr/>
        </p:nvGrpSpPr>
        <p:grpSpPr bwMode="auto">
          <a:xfrm>
            <a:off x="7862757" y="1662786"/>
            <a:ext cx="3607568" cy="5328098"/>
            <a:chOff x="424" y="831"/>
            <a:chExt cx="1365" cy="2016"/>
          </a:xfrm>
        </p:grpSpPr>
        <p:sp>
          <p:nvSpPr>
            <p:cNvPr id="278" name="Freeform 25"/>
            <p:cNvSpPr>
              <a:spLocks/>
            </p:cNvSpPr>
            <p:nvPr/>
          </p:nvSpPr>
          <p:spPr bwMode="auto">
            <a:xfrm>
              <a:off x="487" y="1799"/>
              <a:ext cx="1048" cy="1048"/>
            </a:xfrm>
            <a:custGeom>
              <a:avLst/>
              <a:gdLst>
                <a:gd name="T0" fmla="*/ 420 w 1048"/>
                <a:gd name="T1" fmla="*/ 110 h 1048"/>
                <a:gd name="T2" fmla="*/ 420 w 1048"/>
                <a:gd name="T3" fmla="*/ 0 h 1048"/>
                <a:gd name="T4" fmla="*/ 149 w 1048"/>
                <a:gd name="T5" fmla="*/ 0 h 1048"/>
                <a:gd name="T6" fmla="*/ 149 w 1048"/>
                <a:gd name="T7" fmla="*/ 110 h 1048"/>
                <a:gd name="T8" fmla="*/ 0 w 1048"/>
                <a:gd name="T9" fmla="*/ 110 h 1048"/>
                <a:gd name="T10" fmla="*/ 0 w 1048"/>
                <a:gd name="T11" fmla="*/ 138 h 1048"/>
                <a:gd name="T12" fmla="*/ 35 w 1048"/>
                <a:gd name="T13" fmla="*/ 138 h 1048"/>
                <a:gd name="T14" fmla="*/ 35 w 1048"/>
                <a:gd name="T15" fmla="*/ 1048 h 1048"/>
                <a:gd name="T16" fmla="*/ 1013 w 1048"/>
                <a:gd name="T17" fmla="*/ 1048 h 1048"/>
                <a:gd name="T18" fmla="*/ 1013 w 1048"/>
                <a:gd name="T19" fmla="*/ 138 h 1048"/>
                <a:gd name="T20" fmla="*/ 1048 w 1048"/>
                <a:gd name="T21" fmla="*/ 138 h 1048"/>
                <a:gd name="T22" fmla="*/ 1048 w 1048"/>
                <a:gd name="T23" fmla="*/ 110 h 1048"/>
                <a:gd name="T24" fmla="*/ 420 w 1048"/>
                <a:gd name="T25" fmla="*/ 110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1048">
                  <a:moveTo>
                    <a:pt x="420" y="110"/>
                  </a:moveTo>
                  <a:lnTo>
                    <a:pt x="420" y="0"/>
                  </a:lnTo>
                  <a:lnTo>
                    <a:pt x="149" y="0"/>
                  </a:lnTo>
                  <a:lnTo>
                    <a:pt x="149" y="110"/>
                  </a:lnTo>
                  <a:lnTo>
                    <a:pt x="0" y="110"/>
                  </a:lnTo>
                  <a:lnTo>
                    <a:pt x="0" y="138"/>
                  </a:lnTo>
                  <a:lnTo>
                    <a:pt x="35" y="138"/>
                  </a:lnTo>
                  <a:lnTo>
                    <a:pt x="35" y="1048"/>
                  </a:lnTo>
                  <a:lnTo>
                    <a:pt x="1013" y="1048"/>
                  </a:lnTo>
                  <a:lnTo>
                    <a:pt x="1013" y="138"/>
                  </a:lnTo>
                  <a:lnTo>
                    <a:pt x="1048" y="138"/>
                  </a:lnTo>
                  <a:lnTo>
                    <a:pt x="1048" y="110"/>
                  </a:lnTo>
                  <a:lnTo>
                    <a:pt x="420" y="1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79" name="Freeform 26"/>
            <p:cNvSpPr>
              <a:spLocks/>
            </p:cNvSpPr>
            <p:nvPr/>
          </p:nvSpPr>
          <p:spPr bwMode="auto">
            <a:xfrm>
              <a:off x="487" y="1799"/>
              <a:ext cx="1048" cy="1048"/>
            </a:xfrm>
            <a:custGeom>
              <a:avLst/>
              <a:gdLst>
                <a:gd name="T0" fmla="*/ 420 w 1048"/>
                <a:gd name="T1" fmla="*/ 110 h 1048"/>
                <a:gd name="T2" fmla="*/ 420 w 1048"/>
                <a:gd name="T3" fmla="*/ 0 h 1048"/>
                <a:gd name="T4" fmla="*/ 149 w 1048"/>
                <a:gd name="T5" fmla="*/ 0 h 1048"/>
                <a:gd name="T6" fmla="*/ 149 w 1048"/>
                <a:gd name="T7" fmla="*/ 110 h 1048"/>
                <a:gd name="T8" fmla="*/ 0 w 1048"/>
                <a:gd name="T9" fmla="*/ 110 h 1048"/>
                <a:gd name="T10" fmla="*/ 0 w 1048"/>
                <a:gd name="T11" fmla="*/ 138 h 1048"/>
                <a:gd name="T12" fmla="*/ 35 w 1048"/>
                <a:gd name="T13" fmla="*/ 138 h 1048"/>
                <a:gd name="T14" fmla="*/ 35 w 1048"/>
                <a:gd name="T15" fmla="*/ 1048 h 1048"/>
                <a:gd name="T16" fmla="*/ 1013 w 1048"/>
                <a:gd name="T17" fmla="*/ 1048 h 1048"/>
                <a:gd name="T18" fmla="*/ 1013 w 1048"/>
                <a:gd name="T19" fmla="*/ 138 h 1048"/>
                <a:gd name="T20" fmla="*/ 1048 w 1048"/>
                <a:gd name="T21" fmla="*/ 138 h 1048"/>
                <a:gd name="T22" fmla="*/ 1048 w 1048"/>
                <a:gd name="T23" fmla="*/ 110 h 1048"/>
                <a:gd name="T24" fmla="*/ 420 w 1048"/>
                <a:gd name="T25" fmla="*/ 110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1048">
                  <a:moveTo>
                    <a:pt x="420" y="110"/>
                  </a:moveTo>
                  <a:lnTo>
                    <a:pt x="420" y="0"/>
                  </a:lnTo>
                  <a:lnTo>
                    <a:pt x="149" y="0"/>
                  </a:lnTo>
                  <a:lnTo>
                    <a:pt x="149" y="110"/>
                  </a:lnTo>
                  <a:lnTo>
                    <a:pt x="0" y="110"/>
                  </a:lnTo>
                  <a:lnTo>
                    <a:pt x="0" y="138"/>
                  </a:lnTo>
                  <a:lnTo>
                    <a:pt x="35" y="138"/>
                  </a:lnTo>
                  <a:lnTo>
                    <a:pt x="35" y="1048"/>
                  </a:lnTo>
                  <a:lnTo>
                    <a:pt x="1013" y="1048"/>
                  </a:lnTo>
                  <a:lnTo>
                    <a:pt x="1013" y="138"/>
                  </a:lnTo>
                  <a:lnTo>
                    <a:pt x="1048" y="138"/>
                  </a:lnTo>
                  <a:lnTo>
                    <a:pt x="1048" y="110"/>
                  </a:lnTo>
                  <a:lnTo>
                    <a:pt x="420" y="1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0" name="Freeform 27"/>
            <p:cNvSpPr>
              <a:spLocks/>
            </p:cNvSpPr>
            <p:nvPr/>
          </p:nvSpPr>
          <p:spPr bwMode="auto">
            <a:xfrm>
              <a:off x="716" y="831"/>
              <a:ext cx="571" cy="375"/>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1" name="Freeform 28"/>
            <p:cNvSpPr>
              <a:spLocks/>
            </p:cNvSpPr>
            <p:nvPr/>
          </p:nvSpPr>
          <p:spPr bwMode="auto">
            <a:xfrm>
              <a:off x="1362" y="1113"/>
              <a:ext cx="205" cy="133"/>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2" name="Freeform 29"/>
            <p:cNvSpPr>
              <a:spLocks/>
            </p:cNvSpPr>
            <p:nvPr/>
          </p:nvSpPr>
          <p:spPr bwMode="auto">
            <a:xfrm>
              <a:off x="450" y="1181"/>
              <a:ext cx="317" cy="207"/>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3" name="Rectangle 30"/>
            <p:cNvSpPr>
              <a:spLocks noChangeArrowheads="1"/>
            </p:cNvSpPr>
            <p:nvPr/>
          </p:nvSpPr>
          <p:spPr bwMode="auto">
            <a:xfrm>
              <a:off x="879" y="1377"/>
              <a:ext cx="700" cy="58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4" name="Rectangle 31"/>
            <p:cNvSpPr>
              <a:spLocks noChangeArrowheads="1"/>
            </p:cNvSpPr>
            <p:nvPr/>
          </p:nvSpPr>
          <p:spPr bwMode="auto">
            <a:xfrm>
              <a:off x="879" y="1377"/>
              <a:ext cx="700" cy="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5" name="Rectangle 32"/>
            <p:cNvSpPr>
              <a:spLocks noChangeArrowheads="1"/>
            </p:cNvSpPr>
            <p:nvPr/>
          </p:nvSpPr>
          <p:spPr bwMode="auto">
            <a:xfrm>
              <a:off x="844" y="1349"/>
              <a:ext cx="770" cy="2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6" name="Rectangle 33"/>
            <p:cNvSpPr>
              <a:spLocks noChangeArrowheads="1"/>
            </p:cNvSpPr>
            <p:nvPr/>
          </p:nvSpPr>
          <p:spPr bwMode="auto">
            <a:xfrm>
              <a:off x="844" y="1349"/>
              <a:ext cx="770"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7" name="Rectangle 34"/>
            <p:cNvSpPr>
              <a:spLocks noChangeArrowheads="1"/>
            </p:cNvSpPr>
            <p:nvPr/>
          </p:nvSpPr>
          <p:spPr bwMode="auto">
            <a:xfrm>
              <a:off x="949" y="1454"/>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8" name="Rectangle 35"/>
            <p:cNvSpPr>
              <a:spLocks noChangeArrowheads="1"/>
            </p:cNvSpPr>
            <p:nvPr/>
          </p:nvSpPr>
          <p:spPr bwMode="auto">
            <a:xfrm>
              <a:off x="949" y="1454"/>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9" name="Rectangle 36"/>
            <p:cNvSpPr>
              <a:spLocks noChangeArrowheads="1"/>
            </p:cNvSpPr>
            <p:nvPr/>
          </p:nvSpPr>
          <p:spPr bwMode="auto">
            <a:xfrm>
              <a:off x="949" y="1612"/>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0" name="Rectangle 37"/>
            <p:cNvSpPr>
              <a:spLocks noChangeArrowheads="1"/>
            </p:cNvSpPr>
            <p:nvPr/>
          </p:nvSpPr>
          <p:spPr bwMode="auto">
            <a:xfrm>
              <a:off x="949" y="1612"/>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1" name="Freeform 38"/>
            <p:cNvSpPr>
              <a:spLocks/>
            </p:cNvSpPr>
            <p:nvPr/>
          </p:nvSpPr>
          <p:spPr bwMode="auto">
            <a:xfrm>
              <a:off x="879" y="1377"/>
              <a:ext cx="247" cy="233"/>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2" name="Freeform 39"/>
            <p:cNvSpPr>
              <a:spLocks/>
            </p:cNvSpPr>
            <p:nvPr/>
          </p:nvSpPr>
          <p:spPr bwMode="auto">
            <a:xfrm>
              <a:off x="879" y="1349"/>
              <a:ext cx="247" cy="28"/>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3" name="Freeform 40"/>
            <p:cNvSpPr>
              <a:spLocks/>
            </p:cNvSpPr>
            <p:nvPr/>
          </p:nvSpPr>
          <p:spPr bwMode="auto">
            <a:xfrm>
              <a:off x="949" y="1454"/>
              <a:ext cx="166" cy="91"/>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4" name="Rectangle 41"/>
            <p:cNvSpPr>
              <a:spLocks noChangeArrowheads="1"/>
            </p:cNvSpPr>
            <p:nvPr/>
          </p:nvSpPr>
          <p:spPr bwMode="auto">
            <a:xfrm>
              <a:off x="949" y="1769"/>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5" name="Rectangle 42"/>
            <p:cNvSpPr>
              <a:spLocks noChangeArrowheads="1"/>
            </p:cNvSpPr>
            <p:nvPr/>
          </p:nvSpPr>
          <p:spPr bwMode="auto">
            <a:xfrm>
              <a:off x="949" y="1769"/>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6" name="Rectangle 43"/>
            <p:cNvSpPr>
              <a:spLocks noChangeArrowheads="1"/>
            </p:cNvSpPr>
            <p:nvPr/>
          </p:nvSpPr>
          <p:spPr bwMode="auto">
            <a:xfrm>
              <a:off x="879" y="1958"/>
              <a:ext cx="700" cy="88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7" name="Rectangle 44"/>
            <p:cNvSpPr>
              <a:spLocks noChangeArrowheads="1"/>
            </p:cNvSpPr>
            <p:nvPr/>
          </p:nvSpPr>
          <p:spPr bwMode="auto">
            <a:xfrm>
              <a:off x="879" y="1958"/>
              <a:ext cx="700" cy="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8" name="Rectangle 45"/>
            <p:cNvSpPr>
              <a:spLocks noChangeArrowheads="1"/>
            </p:cNvSpPr>
            <p:nvPr/>
          </p:nvSpPr>
          <p:spPr bwMode="auto">
            <a:xfrm>
              <a:off x="844" y="1944"/>
              <a:ext cx="770" cy="2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9" name="Rectangle 46"/>
            <p:cNvSpPr>
              <a:spLocks noChangeArrowheads="1"/>
            </p:cNvSpPr>
            <p:nvPr/>
          </p:nvSpPr>
          <p:spPr bwMode="auto">
            <a:xfrm>
              <a:off x="844" y="1944"/>
              <a:ext cx="770"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0" name="Rectangle 47"/>
            <p:cNvSpPr>
              <a:spLocks noChangeArrowheads="1"/>
            </p:cNvSpPr>
            <p:nvPr/>
          </p:nvSpPr>
          <p:spPr bwMode="auto">
            <a:xfrm>
              <a:off x="1264" y="2669"/>
              <a:ext cx="91" cy="17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1" name="Rectangle 48"/>
            <p:cNvSpPr>
              <a:spLocks noChangeArrowheads="1"/>
            </p:cNvSpPr>
            <p:nvPr/>
          </p:nvSpPr>
          <p:spPr bwMode="auto">
            <a:xfrm>
              <a:off x="1105" y="2669"/>
              <a:ext cx="91" cy="17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2" name="Rectangle 49"/>
            <p:cNvSpPr>
              <a:spLocks noChangeArrowheads="1"/>
            </p:cNvSpPr>
            <p:nvPr/>
          </p:nvSpPr>
          <p:spPr bwMode="auto">
            <a:xfrm>
              <a:off x="1105" y="2669"/>
              <a:ext cx="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3" name="Rectangle 50"/>
            <p:cNvSpPr>
              <a:spLocks noChangeArrowheads="1"/>
            </p:cNvSpPr>
            <p:nvPr/>
          </p:nvSpPr>
          <p:spPr bwMode="auto">
            <a:xfrm>
              <a:off x="949" y="2051"/>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4" name="Rectangle 51"/>
            <p:cNvSpPr>
              <a:spLocks noChangeArrowheads="1"/>
            </p:cNvSpPr>
            <p:nvPr/>
          </p:nvSpPr>
          <p:spPr bwMode="auto">
            <a:xfrm>
              <a:off x="949" y="2051"/>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5" name="Rectangle 52"/>
            <p:cNvSpPr>
              <a:spLocks noChangeArrowheads="1"/>
            </p:cNvSpPr>
            <p:nvPr/>
          </p:nvSpPr>
          <p:spPr bwMode="auto">
            <a:xfrm>
              <a:off x="949" y="2207"/>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6" name="Rectangle 53"/>
            <p:cNvSpPr>
              <a:spLocks noChangeArrowheads="1"/>
            </p:cNvSpPr>
            <p:nvPr/>
          </p:nvSpPr>
          <p:spPr bwMode="auto">
            <a:xfrm>
              <a:off x="949" y="2207"/>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7" name="Rectangle 54"/>
            <p:cNvSpPr>
              <a:spLocks noChangeArrowheads="1"/>
            </p:cNvSpPr>
            <p:nvPr/>
          </p:nvSpPr>
          <p:spPr bwMode="auto">
            <a:xfrm>
              <a:off x="949" y="2364"/>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8" name="Rectangle 55"/>
            <p:cNvSpPr>
              <a:spLocks noChangeArrowheads="1"/>
            </p:cNvSpPr>
            <p:nvPr/>
          </p:nvSpPr>
          <p:spPr bwMode="auto">
            <a:xfrm>
              <a:off x="949" y="2364"/>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9" name="Rectangle 56"/>
            <p:cNvSpPr>
              <a:spLocks noChangeArrowheads="1"/>
            </p:cNvSpPr>
            <p:nvPr/>
          </p:nvSpPr>
          <p:spPr bwMode="auto">
            <a:xfrm>
              <a:off x="949" y="2522"/>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0" name="Rectangle 57"/>
            <p:cNvSpPr>
              <a:spLocks noChangeArrowheads="1"/>
            </p:cNvSpPr>
            <p:nvPr/>
          </p:nvSpPr>
          <p:spPr bwMode="auto">
            <a:xfrm>
              <a:off x="949" y="2522"/>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1" name="Rectangle 58"/>
            <p:cNvSpPr>
              <a:spLocks noChangeArrowheads="1"/>
            </p:cNvSpPr>
            <p:nvPr/>
          </p:nvSpPr>
          <p:spPr bwMode="auto">
            <a:xfrm>
              <a:off x="725" y="2707"/>
              <a:ext cx="37" cy="1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2" name="Oval 59"/>
            <p:cNvSpPr>
              <a:spLocks noChangeArrowheads="1"/>
            </p:cNvSpPr>
            <p:nvPr/>
          </p:nvSpPr>
          <p:spPr bwMode="auto">
            <a:xfrm>
              <a:off x="650" y="2585"/>
              <a:ext cx="185" cy="1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3" name="Oval 60"/>
            <p:cNvSpPr>
              <a:spLocks noChangeArrowheads="1"/>
            </p:cNvSpPr>
            <p:nvPr/>
          </p:nvSpPr>
          <p:spPr bwMode="auto">
            <a:xfrm>
              <a:off x="674" y="2490"/>
              <a:ext cx="135" cy="13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4" name="Rectangle 61"/>
            <p:cNvSpPr>
              <a:spLocks noChangeArrowheads="1"/>
            </p:cNvSpPr>
            <p:nvPr/>
          </p:nvSpPr>
          <p:spPr bwMode="auto">
            <a:xfrm>
              <a:off x="499" y="2707"/>
              <a:ext cx="37" cy="1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5" name="Oval 62"/>
            <p:cNvSpPr>
              <a:spLocks noChangeArrowheads="1"/>
            </p:cNvSpPr>
            <p:nvPr/>
          </p:nvSpPr>
          <p:spPr bwMode="auto">
            <a:xfrm>
              <a:off x="424" y="2585"/>
              <a:ext cx="184" cy="1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6" name="Oval 63"/>
            <p:cNvSpPr>
              <a:spLocks noChangeArrowheads="1"/>
            </p:cNvSpPr>
            <p:nvPr/>
          </p:nvSpPr>
          <p:spPr bwMode="auto">
            <a:xfrm>
              <a:off x="447" y="2490"/>
              <a:ext cx="136" cy="13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7" name="Freeform 64"/>
            <p:cNvSpPr>
              <a:spLocks noEditPoints="1"/>
            </p:cNvSpPr>
            <p:nvPr/>
          </p:nvSpPr>
          <p:spPr bwMode="auto">
            <a:xfrm>
              <a:off x="783" y="1283"/>
              <a:ext cx="229" cy="194"/>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8" name="Oval 65"/>
            <p:cNvSpPr>
              <a:spLocks noChangeArrowheads="1"/>
            </p:cNvSpPr>
            <p:nvPr/>
          </p:nvSpPr>
          <p:spPr bwMode="auto">
            <a:xfrm>
              <a:off x="629" y="1113"/>
              <a:ext cx="458" cy="455"/>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9" name="Freeform 67"/>
            <p:cNvSpPr>
              <a:spLocks noEditPoints="1"/>
            </p:cNvSpPr>
            <p:nvPr/>
          </p:nvSpPr>
          <p:spPr bwMode="auto">
            <a:xfrm>
              <a:off x="986" y="1972"/>
              <a:ext cx="297" cy="235"/>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0" name="Freeform 68"/>
            <p:cNvSpPr>
              <a:spLocks/>
            </p:cNvSpPr>
            <p:nvPr/>
          </p:nvSpPr>
          <p:spPr bwMode="auto">
            <a:xfrm>
              <a:off x="1063" y="1953"/>
              <a:ext cx="145" cy="19"/>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1" name="Freeform 69"/>
            <p:cNvSpPr>
              <a:spLocks/>
            </p:cNvSpPr>
            <p:nvPr/>
          </p:nvSpPr>
          <p:spPr bwMode="auto">
            <a:xfrm>
              <a:off x="984" y="2051"/>
              <a:ext cx="303" cy="91"/>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2" name="Freeform 70"/>
            <p:cNvSpPr>
              <a:spLocks/>
            </p:cNvSpPr>
            <p:nvPr/>
          </p:nvSpPr>
          <p:spPr bwMode="auto">
            <a:xfrm>
              <a:off x="1024" y="2207"/>
              <a:ext cx="224" cy="49"/>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3" name="Oval 71"/>
            <p:cNvSpPr>
              <a:spLocks noChangeArrowheads="1"/>
            </p:cNvSpPr>
            <p:nvPr/>
          </p:nvSpPr>
          <p:spPr bwMode="auto">
            <a:xfrm>
              <a:off x="965" y="1934"/>
              <a:ext cx="304" cy="304"/>
            </a:xfrm>
            <a:prstGeom prst="ellipse">
              <a:avLst/>
            </a:pr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4" name="Oval 73"/>
            <p:cNvSpPr>
              <a:spLocks noChangeArrowheads="1"/>
            </p:cNvSpPr>
            <p:nvPr/>
          </p:nvSpPr>
          <p:spPr bwMode="auto">
            <a:xfrm>
              <a:off x="1465" y="1465"/>
              <a:ext cx="324" cy="3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5" name="Freeform 75"/>
            <p:cNvSpPr>
              <a:spLocks/>
            </p:cNvSpPr>
            <p:nvPr/>
          </p:nvSpPr>
          <p:spPr bwMode="auto">
            <a:xfrm>
              <a:off x="1353" y="2228"/>
              <a:ext cx="198" cy="159"/>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6" name="Freeform 76"/>
            <p:cNvSpPr>
              <a:spLocks/>
            </p:cNvSpPr>
            <p:nvPr/>
          </p:nvSpPr>
          <p:spPr bwMode="auto">
            <a:xfrm>
              <a:off x="1355" y="2207"/>
              <a:ext cx="159" cy="91"/>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7" name="Freeform 77"/>
            <p:cNvSpPr>
              <a:spLocks/>
            </p:cNvSpPr>
            <p:nvPr/>
          </p:nvSpPr>
          <p:spPr bwMode="auto">
            <a:xfrm>
              <a:off x="1371" y="2364"/>
              <a:ext cx="143" cy="42"/>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8" name="Oval 78"/>
            <p:cNvSpPr>
              <a:spLocks noChangeArrowheads="1"/>
            </p:cNvSpPr>
            <p:nvPr/>
          </p:nvSpPr>
          <p:spPr bwMode="auto">
            <a:xfrm>
              <a:off x="1334" y="2189"/>
              <a:ext cx="198" cy="198"/>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33" name="Freeform 85"/>
            <p:cNvSpPr>
              <a:spLocks/>
            </p:cNvSpPr>
            <p:nvPr/>
          </p:nvSpPr>
          <p:spPr bwMode="auto">
            <a:xfrm>
              <a:off x="1040" y="2455"/>
              <a:ext cx="229" cy="67"/>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34" name="Freeform 86"/>
            <p:cNvSpPr>
              <a:spLocks/>
            </p:cNvSpPr>
            <p:nvPr/>
          </p:nvSpPr>
          <p:spPr bwMode="auto">
            <a:xfrm>
              <a:off x="1124" y="2452"/>
              <a:ext cx="61" cy="3"/>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35" name="Freeform 87"/>
            <p:cNvSpPr>
              <a:spLocks/>
            </p:cNvSpPr>
            <p:nvPr/>
          </p:nvSpPr>
          <p:spPr bwMode="auto">
            <a:xfrm>
              <a:off x="1031" y="2613"/>
              <a:ext cx="247" cy="87"/>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36" name="Freeform 88"/>
            <p:cNvSpPr>
              <a:spLocks/>
            </p:cNvSpPr>
            <p:nvPr/>
          </p:nvSpPr>
          <p:spPr bwMode="auto">
            <a:xfrm>
              <a:off x="1105" y="2669"/>
              <a:ext cx="91" cy="38"/>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37" name="Freeform 89"/>
            <p:cNvSpPr>
              <a:spLocks/>
            </p:cNvSpPr>
            <p:nvPr/>
          </p:nvSpPr>
          <p:spPr bwMode="auto">
            <a:xfrm>
              <a:off x="1026" y="2522"/>
              <a:ext cx="257" cy="91"/>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38" name="Oval 90"/>
            <p:cNvSpPr>
              <a:spLocks noChangeArrowheads="1"/>
            </p:cNvSpPr>
            <p:nvPr/>
          </p:nvSpPr>
          <p:spPr bwMode="auto">
            <a:xfrm>
              <a:off x="979" y="2403"/>
              <a:ext cx="255" cy="257"/>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grpSp>
      <p:sp>
        <p:nvSpPr>
          <p:cNvPr id="372" name="Content Placeholder 6"/>
          <p:cNvSpPr txBox="1">
            <a:spLocks/>
          </p:cNvSpPr>
          <p:nvPr/>
        </p:nvSpPr>
        <p:spPr>
          <a:xfrm>
            <a:off x="1114151" y="1709211"/>
            <a:ext cx="5988288" cy="4121587"/>
          </a:xfrm>
          <a:prstGeom prst="rect">
            <a:avLst/>
          </a:prstGeom>
        </p:spPr>
        <p:txBody>
          <a:bodyPr vert="horz" wrap="square" lIns="146263" tIns="91413" rIns="146263" bIns="91413"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1" i="0" u="none" strike="noStrike" kern="1200" cap="none" spc="0" normalizeH="0" baseline="0" noProof="0" dirty="0">
                <a:ln>
                  <a:noFill/>
                </a:ln>
                <a:solidFill>
                  <a:srgbClr val="FFFFFF"/>
                </a:solidFill>
                <a:effectLst/>
                <a:uLnTx/>
                <a:uFillTx/>
                <a:latin typeface="Segoe UI Light"/>
                <a:ea typeface="+mn-ea"/>
                <a:cs typeface="+mn-cs"/>
              </a:rPr>
              <a:t>One platform </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optimized for mobile devices </a:t>
            </a:r>
          </a:p>
          <a:p>
            <a:pPr marL="0" marR="0" lvl="0" indent="0" algn="l" defTabSz="932742"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0" i="0" u="none" strike="noStrike" kern="1200" cap="none" spc="0" normalizeH="0" baseline="0" noProof="0" dirty="0">
                <a:ln>
                  <a:noFill/>
                </a:ln>
                <a:solidFill>
                  <a:srgbClr val="FFFFFF"/>
                </a:solidFill>
                <a:effectLst/>
                <a:uLnTx/>
                <a:uFillTx/>
                <a:latin typeface="Segoe UI Light"/>
                <a:ea typeface="+mn-ea"/>
                <a:cs typeface="+mn-cs"/>
              </a:rPr>
              <a:t>Leading </a:t>
            </a:r>
            <a:r>
              <a:rPr kumimoji="0" lang="en-US" sz="2448" b="1" i="0" u="none" strike="noStrike" kern="1200" cap="none" spc="0" normalizeH="0" baseline="0" noProof="0" dirty="0">
                <a:ln>
                  <a:noFill/>
                </a:ln>
                <a:solidFill>
                  <a:srgbClr val="FFFFFF"/>
                </a:solidFill>
                <a:effectLst/>
                <a:uLnTx/>
                <a:uFillTx/>
                <a:latin typeface="Segoe UI Light"/>
                <a:ea typeface="+mn-ea"/>
                <a:cs typeface="+mn-cs"/>
              </a:rPr>
              <a:t>user experiences and connectivity </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to empower business scenarios</a:t>
            </a:r>
          </a:p>
          <a:p>
            <a:pPr marL="0" marR="0" lvl="0" indent="0" algn="l" defTabSz="932742"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0" i="0" u="none" strike="noStrike" kern="1200" cap="none" spc="0" normalizeH="0" baseline="0" noProof="0" dirty="0">
                <a:ln>
                  <a:noFill/>
                </a:ln>
                <a:solidFill>
                  <a:srgbClr val="FFFFFF"/>
                </a:solidFill>
                <a:effectLst/>
                <a:uLnTx/>
                <a:uFillTx/>
                <a:latin typeface="Segoe UI Light"/>
                <a:ea typeface="+mn-ea"/>
                <a:cs typeface="+mn-cs"/>
              </a:rPr>
              <a:t>Streamlined </a:t>
            </a:r>
            <a:r>
              <a:rPr kumimoji="0" lang="en-US" sz="2448" b="1" i="0" u="none" strike="noStrike" kern="1200" cap="none" spc="0" normalizeH="0" baseline="0" noProof="0" dirty="0">
                <a:ln>
                  <a:noFill/>
                </a:ln>
                <a:solidFill>
                  <a:srgbClr val="FFFFFF"/>
                </a:solidFill>
                <a:effectLst/>
                <a:uLnTx/>
                <a:uFillTx/>
                <a:latin typeface="Segoe UI Light"/>
                <a:ea typeface="+mn-ea"/>
                <a:cs typeface="+mn-cs"/>
              </a:rPr>
              <a:t>manageability,</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 including lockdown and bulk provisioning to </a:t>
            </a:r>
            <a:r>
              <a:rPr kumimoji="0" lang="en-US" sz="2448" b="1" i="0" u="none" strike="noStrike" kern="1200" cap="none" spc="0" normalizeH="0" baseline="0" noProof="0" dirty="0">
                <a:ln>
                  <a:noFill/>
                </a:ln>
                <a:solidFill>
                  <a:srgbClr val="FFFFFF"/>
                </a:solidFill>
                <a:effectLst/>
                <a:uLnTx/>
                <a:uFillTx/>
                <a:latin typeface="Segoe UI Light"/>
                <a:ea typeface="+mn-ea"/>
                <a:cs typeface="+mn-cs"/>
              </a:rPr>
              <a:t>enable industry specific scenarios</a:t>
            </a:r>
          </a:p>
          <a:p>
            <a:pPr marL="0" marR="0" lvl="0" indent="0" algn="l" defTabSz="932742"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1" i="0" u="none" strike="noStrike" kern="1200" cap="none" spc="0" normalizeH="0" baseline="0" noProof="0" dirty="0">
                <a:ln>
                  <a:noFill/>
                </a:ln>
                <a:solidFill>
                  <a:srgbClr val="FFFFFF"/>
                </a:solidFill>
                <a:effectLst/>
                <a:uLnTx/>
                <a:uFillTx/>
                <a:latin typeface="Segoe UI Light"/>
                <a:ea typeface="+mn-ea"/>
                <a:cs typeface="+mn-cs"/>
              </a:rPr>
              <a:t>Enterprise-grade security </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specifically designed for mobile devices</a:t>
            </a:r>
          </a:p>
        </p:txBody>
      </p:sp>
      <p:sp>
        <p:nvSpPr>
          <p:cNvPr id="93" name="Freeform 13"/>
          <p:cNvSpPr>
            <a:spLocks noChangeAspect="1" noEditPoints="1"/>
          </p:cNvSpPr>
          <p:nvPr/>
        </p:nvSpPr>
        <p:spPr bwMode="black">
          <a:xfrm>
            <a:off x="8787185" y="2587900"/>
            <a:ext cx="438722" cy="82374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bg1"/>
          </a:solidFill>
          <a:ln>
            <a:noFill/>
          </a:ln>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dirty="0">
              <a:ln>
                <a:noFill/>
              </a:ln>
              <a:solidFill>
                <a:srgbClr val="737373"/>
              </a:solidFill>
              <a:effectLst/>
              <a:uLnTx/>
              <a:uFillTx/>
              <a:latin typeface="Segoe UI"/>
              <a:ea typeface="+mn-ea"/>
              <a:cs typeface="+mn-cs"/>
            </a:endParaRPr>
          </a:p>
        </p:txBody>
      </p:sp>
      <p:sp>
        <p:nvSpPr>
          <p:cNvPr id="94" name="Round Same Side Corner Rectangle 26"/>
          <p:cNvSpPr>
            <a:spLocks noChangeAspect="1"/>
          </p:cNvSpPr>
          <p:nvPr/>
        </p:nvSpPr>
        <p:spPr bwMode="auto">
          <a:xfrm>
            <a:off x="9517845" y="5916412"/>
            <a:ext cx="264608" cy="455755"/>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95" name="Rectangle 25"/>
          <p:cNvSpPr>
            <a:spLocks noChangeAspect="1"/>
          </p:cNvSpPr>
          <p:nvPr/>
        </p:nvSpPr>
        <p:spPr bwMode="auto">
          <a:xfrm>
            <a:off x="10336152" y="5413884"/>
            <a:ext cx="344180" cy="238369"/>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86521"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530" b="0" i="0" u="none" strike="noStrike" kern="1200" cap="none" spc="-51" normalizeH="0" baseline="0" noProof="0" dirty="0">
              <a:ln>
                <a:noFill/>
              </a:ln>
              <a:solidFill>
                <a:srgbClr val="5C2D91"/>
              </a:solidFill>
              <a:effectLst/>
              <a:uLnTx/>
              <a:uFillTx/>
              <a:latin typeface="Segoe UI"/>
              <a:ea typeface="Segoe UI" pitchFamily="34" charset="0"/>
              <a:cs typeface="Segoe UI" pitchFamily="34" charset="0"/>
            </a:endParaRPr>
          </a:p>
        </p:txBody>
      </p:sp>
      <p:sp>
        <p:nvSpPr>
          <p:cNvPr id="96" name="Rectangle 34"/>
          <p:cNvSpPr>
            <a:spLocks noChangeAspect="1"/>
          </p:cNvSpPr>
          <p:nvPr/>
        </p:nvSpPr>
        <p:spPr bwMode="auto">
          <a:xfrm>
            <a:off x="10873860" y="3461700"/>
            <a:ext cx="355961" cy="626092"/>
          </a:xfrm>
          <a:custGeom>
            <a:avLst/>
            <a:gdLst/>
            <a:ahLst/>
            <a:cxnLst/>
            <a:rect l="l" t="t" r="r" b="b"/>
            <a:pathLst>
              <a:path w="1171885" h="2061737">
                <a:moveTo>
                  <a:pt x="143419" y="1960615"/>
                </a:moveTo>
                <a:cubicBezTo>
                  <a:pt x="138369" y="1960615"/>
                  <a:pt x="134275" y="1964709"/>
                  <a:pt x="134275" y="1969759"/>
                </a:cubicBezTo>
                <a:cubicBezTo>
                  <a:pt x="134275" y="1974809"/>
                  <a:pt x="138369" y="1978903"/>
                  <a:pt x="143419" y="1978903"/>
                </a:cubicBezTo>
                <a:lnTo>
                  <a:pt x="579179" y="1978903"/>
                </a:lnTo>
                <a:cubicBezTo>
                  <a:pt x="584229" y="1978903"/>
                  <a:pt x="588323" y="1974809"/>
                  <a:pt x="588323" y="1969759"/>
                </a:cubicBezTo>
                <a:cubicBezTo>
                  <a:pt x="588323" y="1964709"/>
                  <a:pt x="584229" y="1960615"/>
                  <a:pt x="579179" y="1960615"/>
                </a:cubicBezTo>
                <a:close/>
                <a:moveTo>
                  <a:pt x="143419" y="1910375"/>
                </a:moveTo>
                <a:cubicBezTo>
                  <a:pt x="138369" y="1910375"/>
                  <a:pt x="134275" y="1914469"/>
                  <a:pt x="134275" y="1919519"/>
                </a:cubicBezTo>
                <a:cubicBezTo>
                  <a:pt x="134275" y="1924569"/>
                  <a:pt x="138369" y="1928663"/>
                  <a:pt x="143419" y="1928663"/>
                </a:cubicBezTo>
                <a:lnTo>
                  <a:pt x="579179" y="1928663"/>
                </a:lnTo>
                <a:cubicBezTo>
                  <a:pt x="584229" y="1928663"/>
                  <a:pt x="588323" y="1924569"/>
                  <a:pt x="588323" y="1919519"/>
                </a:cubicBezTo>
                <a:cubicBezTo>
                  <a:pt x="588323" y="1914469"/>
                  <a:pt x="584229" y="1910375"/>
                  <a:pt x="579179" y="1910375"/>
                </a:cubicBezTo>
                <a:close/>
                <a:moveTo>
                  <a:pt x="636962" y="1860134"/>
                </a:moveTo>
                <a:cubicBezTo>
                  <a:pt x="626871" y="1860134"/>
                  <a:pt x="618691" y="1868314"/>
                  <a:pt x="618691" y="1878405"/>
                </a:cubicBezTo>
                <a:lnTo>
                  <a:pt x="618691" y="1951488"/>
                </a:lnTo>
                <a:cubicBezTo>
                  <a:pt x="618691" y="1961579"/>
                  <a:pt x="626871" y="1969759"/>
                  <a:pt x="636962" y="1969759"/>
                </a:cubicBezTo>
                <a:lnTo>
                  <a:pt x="1027491" y="1969759"/>
                </a:lnTo>
                <a:cubicBezTo>
                  <a:pt x="1037582" y="1969759"/>
                  <a:pt x="1045762" y="1961579"/>
                  <a:pt x="1045762" y="1951488"/>
                </a:cubicBezTo>
                <a:lnTo>
                  <a:pt x="1045762" y="1878405"/>
                </a:lnTo>
                <a:cubicBezTo>
                  <a:pt x="1045762" y="1868314"/>
                  <a:pt x="1037582" y="1860134"/>
                  <a:pt x="1027491" y="1860134"/>
                </a:cubicBezTo>
                <a:close/>
                <a:moveTo>
                  <a:pt x="143419" y="1860134"/>
                </a:moveTo>
                <a:cubicBezTo>
                  <a:pt x="138369" y="1860134"/>
                  <a:pt x="134275" y="1864228"/>
                  <a:pt x="134275" y="1869278"/>
                </a:cubicBezTo>
                <a:cubicBezTo>
                  <a:pt x="134275" y="1874328"/>
                  <a:pt x="138369" y="1878422"/>
                  <a:pt x="143419" y="1878422"/>
                </a:cubicBezTo>
                <a:lnTo>
                  <a:pt x="579179" y="1878422"/>
                </a:lnTo>
                <a:cubicBezTo>
                  <a:pt x="584229" y="1878422"/>
                  <a:pt x="588323" y="1874328"/>
                  <a:pt x="588323" y="1869278"/>
                </a:cubicBezTo>
                <a:cubicBezTo>
                  <a:pt x="588323" y="1864228"/>
                  <a:pt x="584229" y="1860134"/>
                  <a:pt x="579179" y="1860134"/>
                </a:cubicBezTo>
                <a:close/>
                <a:moveTo>
                  <a:pt x="849158" y="653609"/>
                </a:moveTo>
                <a:lnTo>
                  <a:pt x="948122" y="653609"/>
                </a:lnTo>
                <a:lnTo>
                  <a:pt x="948122" y="1054223"/>
                </a:lnTo>
                <a:lnTo>
                  <a:pt x="849158" y="1054223"/>
                </a:lnTo>
                <a:close/>
                <a:moveTo>
                  <a:pt x="773632" y="653609"/>
                </a:moveTo>
                <a:lnTo>
                  <a:pt x="821706" y="653609"/>
                </a:lnTo>
                <a:lnTo>
                  <a:pt x="821706" y="1054223"/>
                </a:lnTo>
                <a:lnTo>
                  <a:pt x="773632" y="1054223"/>
                </a:lnTo>
                <a:close/>
                <a:moveTo>
                  <a:pt x="565313" y="653609"/>
                </a:moveTo>
                <a:lnTo>
                  <a:pt x="613386" y="653609"/>
                </a:lnTo>
                <a:lnTo>
                  <a:pt x="613386" y="1054223"/>
                </a:lnTo>
                <a:lnTo>
                  <a:pt x="565313" y="1054223"/>
                </a:lnTo>
                <a:close/>
                <a:moveTo>
                  <a:pt x="408629" y="653609"/>
                </a:moveTo>
                <a:lnTo>
                  <a:pt x="456702" y="653609"/>
                </a:lnTo>
                <a:lnTo>
                  <a:pt x="456702" y="1054223"/>
                </a:lnTo>
                <a:lnTo>
                  <a:pt x="408629" y="1054223"/>
                </a:lnTo>
                <a:close/>
                <a:moveTo>
                  <a:pt x="264406" y="653609"/>
                </a:moveTo>
                <a:lnTo>
                  <a:pt x="380140" y="653609"/>
                </a:lnTo>
                <a:lnTo>
                  <a:pt x="380140" y="1054223"/>
                </a:lnTo>
                <a:lnTo>
                  <a:pt x="264406" y="1054223"/>
                </a:lnTo>
                <a:close/>
                <a:moveTo>
                  <a:pt x="203108" y="653609"/>
                </a:moveTo>
                <a:lnTo>
                  <a:pt x="250162" y="653609"/>
                </a:lnTo>
                <a:lnTo>
                  <a:pt x="250162" y="1054223"/>
                </a:lnTo>
                <a:lnTo>
                  <a:pt x="203108" y="1054223"/>
                </a:lnTo>
                <a:close/>
                <a:moveTo>
                  <a:pt x="117669" y="194556"/>
                </a:moveTo>
                <a:lnTo>
                  <a:pt x="117669" y="1775970"/>
                </a:lnTo>
                <a:lnTo>
                  <a:pt x="1054217" y="1775970"/>
                </a:lnTo>
                <a:lnTo>
                  <a:pt x="1054217" y="194556"/>
                </a:lnTo>
                <a:close/>
                <a:moveTo>
                  <a:pt x="195318" y="0"/>
                </a:moveTo>
                <a:lnTo>
                  <a:pt x="976567" y="0"/>
                </a:lnTo>
                <a:cubicBezTo>
                  <a:pt x="1084438" y="0"/>
                  <a:pt x="1171885" y="87447"/>
                  <a:pt x="1171885" y="195318"/>
                </a:cubicBezTo>
                <a:lnTo>
                  <a:pt x="1171885" y="1866419"/>
                </a:lnTo>
                <a:cubicBezTo>
                  <a:pt x="1171885" y="1974290"/>
                  <a:pt x="1084438" y="2061737"/>
                  <a:pt x="976567" y="2061737"/>
                </a:cubicBezTo>
                <a:lnTo>
                  <a:pt x="195318" y="2061737"/>
                </a:lnTo>
                <a:cubicBezTo>
                  <a:pt x="87447" y="2061737"/>
                  <a:pt x="0" y="1974290"/>
                  <a:pt x="0" y="1866419"/>
                </a:cubicBezTo>
                <a:lnTo>
                  <a:pt x="0" y="195318"/>
                </a:lnTo>
                <a:cubicBezTo>
                  <a:pt x="0" y="87447"/>
                  <a:pt x="87447" y="0"/>
                  <a:pt x="19531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a:ln>
                <a:noFill/>
              </a:ln>
              <a:solidFill>
                <a:srgbClr val="5C2D91"/>
              </a:solidFill>
              <a:effectLst/>
              <a:uLnTx/>
              <a:uFillTx/>
              <a:latin typeface="Segoe UI"/>
              <a:ea typeface="Segoe UI" pitchFamily="34" charset="0"/>
              <a:cs typeface="Segoe UI" pitchFamily="34" charset="0"/>
            </a:endParaRPr>
          </a:p>
        </p:txBody>
      </p:sp>
      <p:sp>
        <p:nvSpPr>
          <p:cNvPr id="97" name="Rectangle 400"/>
          <p:cNvSpPr/>
          <p:nvPr/>
        </p:nvSpPr>
        <p:spPr bwMode="auto">
          <a:xfrm>
            <a:off x="9494859" y="4786633"/>
            <a:ext cx="450985" cy="401856"/>
          </a:xfrm>
          <a:custGeom>
            <a:avLst/>
            <a:gdLst/>
            <a:ahLst/>
            <a:cxnLst/>
            <a:rect l="l" t="t" r="r" b="b"/>
            <a:pathLst>
              <a:path w="2427557" h="2157628">
                <a:moveTo>
                  <a:pt x="1137152" y="1713146"/>
                </a:moveTo>
                <a:cubicBezTo>
                  <a:pt x="1060812" y="1713146"/>
                  <a:pt x="998926" y="1773764"/>
                  <a:pt x="998926" y="1848540"/>
                </a:cubicBezTo>
                <a:cubicBezTo>
                  <a:pt x="998926" y="1923316"/>
                  <a:pt x="1060812" y="1983934"/>
                  <a:pt x="1137152" y="1983934"/>
                </a:cubicBezTo>
                <a:cubicBezTo>
                  <a:pt x="1213492" y="1983934"/>
                  <a:pt x="1275378" y="1923316"/>
                  <a:pt x="1275378" y="1848540"/>
                </a:cubicBezTo>
                <a:cubicBezTo>
                  <a:pt x="1275378" y="1773764"/>
                  <a:pt x="1213492" y="1713146"/>
                  <a:pt x="1137152" y="1713146"/>
                </a:cubicBezTo>
                <a:close/>
                <a:moveTo>
                  <a:pt x="740920" y="1713146"/>
                </a:moveTo>
                <a:cubicBezTo>
                  <a:pt x="664580" y="1713146"/>
                  <a:pt x="602694" y="1773764"/>
                  <a:pt x="602694" y="1848540"/>
                </a:cubicBezTo>
                <a:cubicBezTo>
                  <a:pt x="602694" y="1923316"/>
                  <a:pt x="664580" y="1983934"/>
                  <a:pt x="740920" y="1983934"/>
                </a:cubicBezTo>
                <a:cubicBezTo>
                  <a:pt x="817260" y="1983934"/>
                  <a:pt x="879146" y="1923316"/>
                  <a:pt x="879146" y="1848540"/>
                </a:cubicBezTo>
                <a:cubicBezTo>
                  <a:pt x="879146" y="1773764"/>
                  <a:pt x="817260" y="1713146"/>
                  <a:pt x="740920" y="1713146"/>
                </a:cubicBezTo>
                <a:close/>
                <a:moveTo>
                  <a:pt x="344688" y="1713146"/>
                </a:moveTo>
                <a:cubicBezTo>
                  <a:pt x="268348" y="1713146"/>
                  <a:pt x="206462" y="1773764"/>
                  <a:pt x="206462" y="1848540"/>
                </a:cubicBezTo>
                <a:cubicBezTo>
                  <a:pt x="206462" y="1923316"/>
                  <a:pt x="268348" y="1983934"/>
                  <a:pt x="344688" y="1983934"/>
                </a:cubicBezTo>
                <a:cubicBezTo>
                  <a:pt x="421028" y="1983934"/>
                  <a:pt x="482914" y="1923316"/>
                  <a:pt x="482914" y="1848540"/>
                </a:cubicBezTo>
                <a:cubicBezTo>
                  <a:pt x="482914" y="1773764"/>
                  <a:pt x="421028" y="1713146"/>
                  <a:pt x="344688" y="1713146"/>
                </a:cubicBezTo>
                <a:close/>
                <a:moveTo>
                  <a:pt x="1137152" y="1302659"/>
                </a:moveTo>
                <a:cubicBezTo>
                  <a:pt x="1060812" y="1302659"/>
                  <a:pt x="998926" y="1363277"/>
                  <a:pt x="998926" y="1438053"/>
                </a:cubicBezTo>
                <a:cubicBezTo>
                  <a:pt x="998926" y="1512829"/>
                  <a:pt x="1060812" y="1573447"/>
                  <a:pt x="1137152" y="1573447"/>
                </a:cubicBezTo>
                <a:cubicBezTo>
                  <a:pt x="1213492" y="1573447"/>
                  <a:pt x="1275378" y="1512829"/>
                  <a:pt x="1275378" y="1438053"/>
                </a:cubicBezTo>
                <a:cubicBezTo>
                  <a:pt x="1275378" y="1363277"/>
                  <a:pt x="1213492" y="1302659"/>
                  <a:pt x="1137152" y="1302659"/>
                </a:cubicBezTo>
                <a:close/>
                <a:moveTo>
                  <a:pt x="740920" y="1302659"/>
                </a:moveTo>
                <a:cubicBezTo>
                  <a:pt x="664580" y="1302659"/>
                  <a:pt x="602694" y="1363277"/>
                  <a:pt x="602694" y="1438053"/>
                </a:cubicBezTo>
                <a:cubicBezTo>
                  <a:pt x="602694" y="1512829"/>
                  <a:pt x="664580" y="1573447"/>
                  <a:pt x="740920" y="1573447"/>
                </a:cubicBezTo>
                <a:cubicBezTo>
                  <a:pt x="817260" y="1573447"/>
                  <a:pt x="879146" y="1512829"/>
                  <a:pt x="879146" y="1438053"/>
                </a:cubicBezTo>
                <a:cubicBezTo>
                  <a:pt x="879146" y="1363277"/>
                  <a:pt x="817260" y="1302659"/>
                  <a:pt x="740920" y="1302659"/>
                </a:cubicBezTo>
                <a:close/>
                <a:moveTo>
                  <a:pt x="344688" y="1302659"/>
                </a:moveTo>
                <a:cubicBezTo>
                  <a:pt x="268348" y="1302659"/>
                  <a:pt x="206462" y="1363277"/>
                  <a:pt x="206462" y="1438053"/>
                </a:cubicBezTo>
                <a:cubicBezTo>
                  <a:pt x="206462" y="1512829"/>
                  <a:pt x="268348" y="1573447"/>
                  <a:pt x="344688" y="1573447"/>
                </a:cubicBezTo>
                <a:cubicBezTo>
                  <a:pt x="421028" y="1573447"/>
                  <a:pt x="482914" y="1512829"/>
                  <a:pt x="482914" y="1438053"/>
                </a:cubicBezTo>
                <a:cubicBezTo>
                  <a:pt x="482914" y="1363277"/>
                  <a:pt x="421028" y="1302659"/>
                  <a:pt x="344688" y="1302659"/>
                </a:cubicBezTo>
                <a:close/>
                <a:moveTo>
                  <a:pt x="1678851" y="1191552"/>
                </a:moveTo>
                <a:lnTo>
                  <a:pt x="1678851" y="1290962"/>
                </a:lnTo>
                <a:cubicBezTo>
                  <a:pt x="1716650" y="1276927"/>
                  <a:pt x="1753565" y="1220563"/>
                  <a:pt x="1678851" y="1191552"/>
                </a:cubicBezTo>
                <a:close/>
                <a:moveTo>
                  <a:pt x="1664260" y="1053673"/>
                </a:moveTo>
                <a:cubicBezTo>
                  <a:pt x="1640223" y="1060115"/>
                  <a:pt x="1611859" y="1077582"/>
                  <a:pt x="1626486" y="1118449"/>
                </a:cubicBezTo>
                <a:cubicBezTo>
                  <a:pt x="1635590" y="1132658"/>
                  <a:pt x="1651289" y="1139910"/>
                  <a:pt x="1664260" y="1144474"/>
                </a:cubicBezTo>
                <a:close/>
                <a:moveTo>
                  <a:pt x="1670193" y="992446"/>
                </a:moveTo>
                <a:lnTo>
                  <a:pt x="1672917" y="992446"/>
                </a:lnTo>
                <a:cubicBezTo>
                  <a:pt x="1676194" y="992446"/>
                  <a:pt x="1678851" y="995512"/>
                  <a:pt x="1678851" y="999293"/>
                </a:cubicBezTo>
                <a:lnTo>
                  <a:pt x="1678851" y="1039377"/>
                </a:lnTo>
                <a:cubicBezTo>
                  <a:pt x="1700671" y="1041600"/>
                  <a:pt x="1717287" y="1045587"/>
                  <a:pt x="1733006" y="1054746"/>
                </a:cubicBezTo>
                <a:cubicBezTo>
                  <a:pt x="1745328" y="1065784"/>
                  <a:pt x="1747922" y="1074577"/>
                  <a:pt x="1744680" y="1083932"/>
                </a:cubicBezTo>
                <a:cubicBezTo>
                  <a:pt x="1733979" y="1093660"/>
                  <a:pt x="1709173" y="1079254"/>
                  <a:pt x="1702364" y="1055869"/>
                </a:cubicBezTo>
                <a:cubicBezTo>
                  <a:pt x="1694483" y="1054264"/>
                  <a:pt x="1687485" y="1050110"/>
                  <a:pt x="1678851" y="1050833"/>
                </a:cubicBezTo>
                <a:lnTo>
                  <a:pt x="1678851" y="1149514"/>
                </a:lnTo>
                <a:cubicBezTo>
                  <a:pt x="1825718" y="1195737"/>
                  <a:pt x="1743341" y="1298826"/>
                  <a:pt x="1678851" y="1304854"/>
                </a:cubicBezTo>
                <a:lnTo>
                  <a:pt x="1678851" y="1337509"/>
                </a:lnTo>
                <a:cubicBezTo>
                  <a:pt x="1678851" y="1341290"/>
                  <a:pt x="1676194" y="1344356"/>
                  <a:pt x="1672917" y="1344356"/>
                </a:cubicBezTo>
                <a:lnTo>
                  <a:pt x="1670193" y="1344356"/>
                </a:lnTo>
                <a:cubicBezTo>
                  <a:pt x="1666916" y="1344356"/>
                  <a:pt x="1664260" y="1341290"/>
                  <a:pt x="1664260" y="1337509"/>
                </a:cubicBezTo>
                <a:lnTo>
                  <a:pt x="1664260" y="1305880"/>
                </a:lnTo>
                <a:cubicBezTo>
                  <a:pt x="1653490" y="1306996"/>
                  <a:pt x="1643429" y="1305777"/>
                  <a:pt x="1630863" y="1302823"/>
                </a:cubicBezTo>
                <a:cubicBezTo>
                  <a:pt x="1610111" y="1296649"/>
                  <a:pt x="1573307" y="1274199"/>
                  <a:pt x="1591952" y="1255677"/>
                </a:cubicBezTo>
                <a:cubicBezTo>
                  <a:pt x="1605733" y="1246135"/>
                  <a:pt x="1627783" y="1268025"/>
                  <a:pt x="1633295" y="1289353"/>
                </a:cubicBezTo>
                <a:cubicBezTo>
                  <a:pt x="1644040" y="1293168"/>
                  <a:pt x="1653237" y="1295792"/>
                  <a:pt x="1664260" y="1294525"/>
                </a:cubicBezTo>
                <a:lnTo>
                  <a:pt x="1664260" y="1186587"/>
                </a:lnTo>
                <a:cubicBezTo>
                  <a:pt x="1630347" y="1175068"/>
                  <a:pt x="1586458" y="1153777"/>
                  <a:pt x="1586602" y="1108627"/>
                </a:cubicBezTo>
                <a:cubicBezTo>
                  <a:pt x="1586747" y="1063064"/>
                  <a:pt x="1629330" y="1043148"/>
                  <a:pt x="1664260" y="1039737"/>
                </a:cubicBezTo>
                <a:lnTo>
                  <a:pt x="1664260" y="999293"/>
                </a:lnTo>
                <a:cubicBezTo>
                  <a:pt x="1664260" y="995512"/>
                  <a:pt x="1666916" y="992446"/>
                  <a:pt x="1670193" y="992446"/>
                </a:cubicBezTo>
                <a:close/>
                <a:moveTo>
                  <a:pt x="1724371" y="450966"/>
                </a:moveTo>
                <a:lnTo>
                  <a:pt x="1770091" y="450966"/>
                </a:lnTo>
                <a:lnTo>
                  <a:pt x="1770091" y="899314"/>
                </a:lnTo>
                <a:lnTo>
                  <a:pt x="1724371" y="899314"/>
                </a:lnTo>
                <a:close/>
                <a:moveTo>
                  <a:pt x="1621706" y="450966"/>
                </a:moveTo>
                <a:lnTo>
                  <a:pt x="1667426" y="450966"/>
                </a:lnTo>
                <a:lnTo>
                  <a:pt x="1667426" y="899314"/>
                </a:lnTo>
                <a:lnTo>
                  <a:pt x="1621706" y="899314"/>
                </a:lnTo>
                <a:close/>
                <a:moveTo>
                  <a:pt x="1519041" y="450966"/>
                </a:moveTo>
                <a:lnTo>
                  <a:pt x="1564761" y="450966"/>
                </a:lnTo>
                <a:lnTo>
                  <a:pt x="1564761" y="899314"/>
                </a:lnTo>
                <a:lnTo>
                  <a:pt x="1519041" y="899314"/>
                </a:lnTo>
                <a:close/>
                <a:moveTo>
                  <a:pt x="2053281" y="400716"/>
                </a:moveTo>
                <a:lnTo>
                  <a:pt x="2053281" y="1453952"/>
                </a:lnTo>
                <a:lnTo>
                  <a:pt x="2287566" y="1453952"/>
                </a:lnTo>
                <a:cubicBezTo>
                  <a:pt x="2330192" y="1453952"/>
                  <a:pt x="2364748" y="1419396"/>
                  <a:pt x="2364748" y="1376770"/>
                </a:cubicBezTo>
                <a:lnTo>
                  <a:pt x="2364748" y="477899"/>
                </a:lnTo>
                <a:cubicBezTo>
                  <a:pt x="2364748" y="435272"/>
                  <a:pt x="2330192" y="400716"/>
                  <a:pt x="2287566" y="400716"/>
                </a:cubicBezTo>
                <a:close/>
                <a:moveTo>
                  <a:pt x="1462980" y="400716"/>
                </a:moveTo>
                <a:lnTo>
                  <a:pt x="1462980" y="1453952"/>
                </a:lnTo>
                <a:lnTo>
                  <a:pt x="1880260" y="1453952"/>
                </a:lnTo>
                <a:lnTo>
                  <a:pt x="1880260" y="400716"/>
                </a:lnTo>
                <a:close/>
                <a:moveTo>
                  <a:pt x="250026" y="208196"/>
                </a:moveTo>
                <a:cubicBezTo>
                  <a:pt x="218585" y="208196"/>
                  <a:pt x="193097" y="233684"/>
                  <a:pt x="193097" y="265125"/>
                </a:cubicBezTo>
                <a:lnTo>
                  <a:pt x="193097" y="1124405"/>
                </a:lnTo>
                <a:cubicBezTo>
                  <a:pt x="193097" y="1155846"/>
                  <a:pt x="218585" y="1181334"/>
                  <a:pt x="250026" y="1181334"/>
                </a:cubicBezTo>
                <a:lnTo>
                  <a:pt x="1210374" y="1181334"/>
                </a:lnTo>
                <a:cubicBezTo>
                  <a:pt x="1241815" y="1181334"/>
                  <a:pt x="1267303" y="1155846"/>
                  <a:pt x="1267303" y="1124405"/>
                </a:cubicBezTo>
                <a:lnTo>
                  <a:pt x="1267303" y="265125"/>
                </a:lnTo>
                <a:cubicBezTo>
                  <a:pt x="1267303" y="233684"/>
                  <a:pt x="1241815" y="208196"/>
                  <a:pt x="1210374" y="208196"/>
                </a:cubicBezTo>
                <a:close/>
                <a:moveTo>
                  <a:pt x="243835" y="0"/>
                </a:moveTo>
                <a:lnTo>
                  <a:pt x="1219145" y="0"/>
                </a:lnTo>
                <a:cubicBezTo>
                  <a:pt x="1353811" y="0"/>
                  <a:pt x="1462980" y="109169"/>
                  <a:pt x="1462980" y="243835"/>
                </a:cubicBezTo>
                <a:lnTo>
                  <a:pt x="1462980" y="325122"/>
                </a:lnTo>
                <a:lnTo>
                  <a:pt x="2314448" y="325122"/>
                </a:lnTo>
                <a:cubicBezTo>
                  <a:pt x="2376916" y="325122"/>
                  <a:pt x="2427557" y="375763"/>
                  <a:pt x="2427557" y="438231"/>
                </a:cubicBezTo>
                <a:lnTo>
                  <a:pt x="2427557" y="1416436"/>
                </a:lnTo>
                <a:cubicBezTo>
                  <a:pt x="2427557" y="1478904"/>
                  <a:pt x="2376916" y="1529545"/>
                  <a:pt x="2314448" y="1529545"/>
                </a:cubicBezTo>
                <a:lnTo>
                  <a:pt x="1462980" y="1529545"/>
                </a:lnTo>
                <a:lnTo>
                  <a:pt x="1462980" y="1913793"/>
                </a:lnTo>
                <a:cubicBezTo>
                  <a:pt x="1462980" y="2048459"/>
                  <a:pt x="1353811" y="2157628"/>
                  <a:pt x="1219145" y="2157628"/>
                </a:cubicBezTo>
                <a:lnTo>
                  <a:pt x="243835" y="2157628"/>
                </a:lnTo>
                <a:cubicBezTo>
                  <a:pt x="109169" y="2157628"/>
                  <a:pt x="0" y="2048459"/>
                  <a:pt x="0" y="1913793"/>
                </a:cubicBezTo>
                <a:lnTo>
                  <a:pt x="0" y="243835"/>
                </a:lnTo>
                <a:cubicBezTo>
                  <a:pt x="0" y="109169"/>
                  <a:pt x="109169" y="0"/>
                  <a:pt x="24383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8" rIns="34968" bIns="69935" numCol="1" spcCol="0" rtlCol="0" fromWordArt="0" anchor="b" anchorCtr="0" forceAA="0" compatLnSpc="1">
            <a:prstTxWarp prst="textNoShape">
              <a:avLst/>
            </a:prstTxWarp>
            <a:noAutofit/>
          </a:bodyPr>
          <a:lstStyle/>
          <a:p>
            <a:pPr marL="0" marR="0" lvl="0" indent="0" algn="ctr" defTabSz="699171" rtl="0" eaLnBrk="1" fontAlgn="base" latinLnBrk="0" hangingPunct="1">
              <a:lnSpc>
                <a:spcPct val="100000"/>
              </a:lnSpc>
              <a:spcBef>
                <a:spcPct val="0"/>
              </a:spcBef>
              <a:spcAft>
                <a:spcPct val="0"/>
              </a:spcAft>
              <a:buClrTx/>
              <a:buSzTx/>
              <a:buFontTx/>
              <a:buNone/>
              <a:tabLst/>
              <a:defRPr/>
            </a:pPr>
            <a:endParaRPr kumimoji="0" lang="en-US" sz="1071" b="0" i="0" u="none" strike="noStrike" kern="1200" cap="none" spc="-3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228062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p:cNvGrpSpPr/>
          <p:nvPr/>
        </p:nvGrpSpPr>
        <p:grpSpPr>
          <a:xfrm>
            <a:off x="-207567" y="0"/>
            <a:ext cx="8631724" cy="7002643"/>
            <a:chOff x="5021365" y="0"/>
            <a:chExt cx="4225923" cy="5129212"/>
          </a:xfrm>
        </p:grpSpPr>
        <p:sp>
          <p:nvSpPr>
            <p:cNvPr id="8" name="Rectangle 7"/>
            <p:cNvSpPr/>
            <p:nvPr/>
          </p:nvSpPr>
          <p:spPr bwMode="auto">
            <a:xfrm>
              <a:off x="5124655" y="0"/>
              <a:ext cx="4019345" cy="5129212"/>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2"/>
            <p:cNvSpPr txBox="1">
              <a:spLocks/>
            </p:cNvSpPr>
            <p:nvPr/>
          </p:nvSpPr>
          <p:spPr>
            <a:xfrm>
              <a:off x="5021365" y="499495"/>
              <a:ext cx="4225923" cy="1312936"/>
            </a:xfrm>
            <a:prstGeom prst="rect">
              <a:avLst/>
            </a:prstGeom>
          </p:spPr>
          <p:txBody>
            <a:bodyPr vert="horz" wrap="square" lIns="146263" tIns="91413" rIns="146263" bIns="9141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1268373" rtl="0" eaLnBrk="1" fontAlgn="auto" latinLnBrk="0" hangingPunct="1">
                <a:lnSpc>
                  <a:spcPct val="90000"/>
                </a:lnSpc>
                <a:spcBef>
                  <a:spcPct val="0"/>
                </a:spcBef>
                <a:spcAft>
                  <a:spcPts val="0"/>
                </a:spcAft>
                <a:buClrTx/>
                <a:buSzTx/>
                <a:buFontTx/>
                <a:buNone/>
                <a:tabLst/>
                <a:defRPr/>
              </a:pPr>
              <a:r>
                <a:rPr kumimoji="0" lang="en-US" sz="4352" b="0" i="0" u="none" strike="noStrike" kern="1200" cap="none" spc="-139"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rPr>
                <a:t>Microsoft Windows 10 IoT Core</a:t>
              </a:r>
            </a:p>
          </p:txBody>
        </p:sp>
        <p:cxnSp>
          <p:nvCxnSpPr>
            <p:cNvPr id="12" name="Straight Connector 11"/>
            <p:cNvCxnSpPr/>
            <p:nvPr/>
          </p:nvCxnSpPr>
          <p:spPr>
            <a:xfrm flipH="1">
              <a:off x="5838185" y="1169068"/>
              <a:ext cx="25646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4" name="Group 94"/>
          <p:cNvGrpSpPr>
            <a:grpSpLocks noChangeAspect="1"/>
          </p:cNvGrpSpPr>
          <p:nvPr/>
        </p:nvGrpSpPr>
        <p:grpSpPr bwMode="auto">
          <a:xfrm>
            <a:off x="10821246" y="5643001"/>
            <a:ext cx="1656126" cy="1355811"/>
            <a:chOff x="-1959" y="1844"/>
            <a:chExt cx="943" cy="772"/>
          </a:xfrm>
        </p:grpSpPr>
        <p:sp>
          <p:nvSpPr>
            <p:cNvPr id="155" name="Freeform 95"/>
            <p:cNvSpPr>
              <a:spLocks/>
            </p:cNvSpPr>
            <p:nvPr/>
          </p:nvSpPr>
          <p:spPr bwMode="auto">
            <a:xfrm>
              <a:off x="-1959" y="2109"/>
              <a:ext cx="636" cy="507"/>
            </a:xfrm>
            <a:custGeom>
              <a:avLst/>
              <a:gdLst>
                <a:gd name="T0" fmla="*/ 211 w 636"/>
                <a:gd name="T1" fmla="*/ 55 h 507"/>
                <a:gd name="T2" fmla="*/ 211 w 636"/>
                <a:gd name="T3" fmla="*/ 0 h 507"/>
                <a:gd name="T4" fmla="*/ 77 w 636"/>
                <a:gd name="T5" fmla="*/ 0 h 507"/>
                <a:gd name="T6" fmla="*/ 77 w 636"/>
                <a:gd name="T7" fmla="*/ 55 h 507"/>
                <a:gd name="T8" fmla="*/ 0 w 636"/>
                <a:gd name="T9" fmla="*/ 55 h 507"/>
                <a:gd name="T10" fmla="*/ 0 w 636"/>
                <a:gd name="T11" fmla="*/ 68 h 507"/>
                <a:gd name="T12" fmla="*/ 18 w 636"/>
                <a:gd name="T13" fmla="*/ 68 h 507"/>
                <a:gd name="T14" fmla="*/ 18 w 636"/>
                <a:gd name="T15" fmla="*/ 507 h 507"/>
                <a:gd name="T16" fmla="*/ 618 w 636"/>
                <a:gd name="T17" fmla="*/ 507 h 507"/>
                <a:gd name="T18" fmla="*/ 618 w 636"/>
                <a:gd name="T19" fmla="*/ 68 h 507"/>
                <a:gd name="T20" fmla="*/ 636 w 636"/>
                <a:gd name="T21" fmla="*/ 68 h 507"/>
                <a:gd name="T22" fmla="*/ 636 w 636"/>
                <a:gd name="T23" fmla="*/ 55 h 507"/>
                <a:gd name="T24" fmla="*/ 211 w 636"/>
                <a:gd name="T25" fmla="*/ 5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6" h="507">
                  <a:moveTo>
                    <a:pt x="211" y="55"/>
                  </a:moveTo>
                  <a:lnTo>
                    <a:pt x="211" y="0"/>
                  </a:lnTo>
                  <a:lnTo>
                    <a:pt x="77" y="0"/>
                  </a:lnTo>
                  <a:lnTo>
                    <a:pt x="77" y="55"/>
                  </a:lnTo>
                  <a:lnTo>
                    <a:pt x="0" y="55"/>
                  </a:lnTo>
                  <a:lnTo>
                    <a:pt x="0" y="68"/>
                  </a:lnTo>
                  <a:lnTo>
                    <a:pt x="18" y="68"/>
                  </a:lnTo>
                  <a:lnTo>
                    <a:pt x="18" y="507"/>
                  </a:lnTo>
                  <a:lnTo>
                    <a:pt x="618" y="507"/>
                  </a:lnTo>
                  <a:lnTo>
                    <a:pt x="618" y="68"/>
                  </a:lnTo>
                  <a:lnTo>
                    <a:pt x="636" y="68"/>
                  </a:lnTo>
                  <a:lnTo>
                    <a:pt x="636" y="55"/>
                  </a:lnTo>
                  <a:lnTo>
                    <a:pt x="211" y="5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 name="Freeform 105"/>
            <p:cNvSpPr>
              <a:spLocks/>
            </p:cNvSpPr>
            <p:nvPr/>
          </p:nvSpPr>
          <p:spPr bwMode="auto">
            <a:xfrm>
              <a:off x="-1605" y="1844"/>
              <a:ext cx="589" cy="772"/>
            </a:xfrm>
            <a:custGeom>
              <a:avLst/>
              <a:gdLst>
                <a:gd name="T0" fmla="*/ 322 w 589"/>
                <a:gd name="T1" fmla="*/ 83 h 772"/>
                <a:gd name="T2" fmla="*/ 322 w 589"/>
                <a:gd name="T3" fmla="*/ 0 h 772"/>
                <a:gd name="T4" fmla="*/ 114 w 589"/>
                <a:gd name="T5" fmla="*/ 0 h 772"/>
                <a:gd name="T6" fmla="*/ 114 w 589"/>
                <a:gd name="T7" fmla="*/ 83 h 772"/>
                <a:gd name="T8" fmla="*/ 0 w 589"/>
                <a:gd name="T9" fmla="*/ 83 h 772"/>
                <a:gd name="T10" fmla="*/ 0 w 589"/>
                <a:gd name="T11" fmla="*/ 104 h 772"/>
                <a:gd name="T12" fmla="*/ 26 w 589"/>
                <a:gd name="T13" fmla="*/ 104 h 772"/>
                <a:gd name="T14" fmla="*/ 26 w 589"/>
                <a:gd name="T15" fmla="*/ 772 h 772"/>
                <a:gd name="T16" fmla="*/ 563 w 589"/>
                <a:gd name="T17" fmla="*/ 772 h 772"/>
                <a:gd name="T18" fmla="*/ 563 w 589"/>
                <a:gd name="T19" fmla="*/ 104 h 772"/>
                <a:gd name="T20" fmla="*/ 589 w 589"/>
                <a:gd name="T21" fmla="*/ 104 h 772"/>
                <a:gd name="T22" fmla="*/ 589 w 589"/>
                <a:gd name="T23" fmla="*/ 83 h 772"/>
                <a:gd name="T24" fmla="*/ 322 w 589"/>
                <a:gd name="T25" fmla="*/ 83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9" h="772">
                  <a:moveTo>
                    <a:pt x="322" y="83"/>
                  </a:moveTo>
                  <a:lnTo>
                    <a:pt x="322" y="0"/>
                  </a:lnTo>
                  <a:lnTo>
                    <a:pt x="114" y="0"/>
                  </a:lnTo>
                  <a:lnTo>
                    <a:pt x="114" y="83"/>
                  </a:lnTo>
                  <a:lnTo>
                    <a:pt x="0" y="83"/>
                  </a:lnTo>
                  <a:lnTo>
                    <a:pt x="0" y="104"/>
                  </a:lnTo>
                  <a:lnTo>
                    <a:pt x="26" y="104"/>
                  </a:lnTo>
                  <a:lnTo>
                    <a:pt x="26" y="772"/>
                  </a:lnTo>
                  <a:lnTo>
                    <a:pt x="563" y="772"/>
                  </a:lnTo>
                  <a:lnTo>
                    <a:pt x="563" y="104"/>
                  </a:lnTo>
                  <a:lnTo>
                    <a:pt x="589" y="104"/>
                  </a:lnTo>
                  <a:lnTo>
                    <a:pt x="589" y="83"/>
                  </a:lnTo>
                  <a:lnTo>
                    <a:pt x="322" y="8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 name="Rectangle 106"/>
            <p:cNvSpPr>
              <a:spLocks noChangeArrowheads="1"/>
            </p:cNvSpPr>
            <p:nvPr/>
          </p:nvSpPr>
          <p:spPr bwMode="auto">
            <a:xfrm>
              <a:off x="-1283"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Rectangle 107"/>
            <p:cNvSpPr>
              <a:spLocks noChangeArrowheads="1"/>
            </p:cNvSpPr>
            <p:nvPr/>
          </p:nvSpPr>
          <p:spPr bwMode="auto">
            <a:xfrm>
              <a:off x="-1405"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Rectangle 108"/>
            <p:cNvSpPr>
              <a:spLocks noChangeArrowheads="1"/>
            </p:cNvSpPr>
            <p:nvPr/>
          </p:nvSpPr>
          <p:spPr bwMode="auto">
            <a:xfrm>
              <a:off x="-1525" y="2008"/>
              <a:ext cx="432" cy="6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 name="Rectangle 109"/>
            <p:cNvSpPr>
              <a:spLocks noChangeArrowheads="1"/>
            </p:cNvSpPr>
            <p:nvPr/>
          </p:nvSpPr>
          <p:spPr bwMode="auto">
            <a:xfrm>
              <a:off x="-1525" y="2128"/>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 name="Rectangle 110"/>
            <p:cNvSpPr>
              <a:spLocks noChangeArrowheads="1"/>
            </p:cNvSpPr>
            <p:nvPr/>
          </p:nvSpPr>
          <p:spPr bwMode="auto">
            <a:xfrm>
              <a:off x="-1525" y="2249"/>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 name="Rectangle 111"/>
            <p:cNvSpPr>
              <a:spLocks noChangeArrowheads="1"/>
            </p:cNvSpPr>
            <p:nvPr/>
          </p:nvSpPr>
          <p:spPr bwMode="auto">
            <a:xfrm>
              <a:off x="-1525" y="2369"/>
              <a:ext cx="432" cy="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64" name="Group 114"/>
          <p:cNvGrpSpPr>
            <a:grpSpLocks noChangeAspect="1"/>
          </p:cNvGrpSpPr>
          <p:nvPr/>
        </p:nvGrpSpPr>
        <p:grpSpPr bwMode="auto">
          <a:xfrm>
            <a:off x="3455627" y="4302525"/>
            <a:ext cx="2733047" cy="3482151"/>
            <a:chOff x="-5" y="1995"/>
            <a:chExt cx="1266" cy="1613"/>
          </a:xfrm>
        </p:grpSpPr>
        <p:sp>
          <p:nvSpPr>
            <p:cNvPr id="348" name="AutoShape 113"/>
            <p:cNvSpPr>
              <a:spLocks noChangeAspect="1" noChangeArrowheads="1" noTextEdit="1"/>
            </p:cNvSpPr>
            <p:nvPr/>
          </p:nvSpPr>
          <p:spPr bwMode="auto">
            <a:xfrm>
              <a:off x="-5" y="1995"/>
              <a:ext cx="1266" cy="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9" name="Rectangle 115"/>
            <p:cNvSpPr>
              <a:spLocks noChangeArrowheads="1"/>
            </p:cNvSpPr>
            <p:nvPr/>
          </p:nvSpPr>
          <p:spPr bwMode="auto">
            <a:xfrm>
              <a:off x="757" y="2359"/>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0" name="Rectangle 118"/>
            <p:cNvSpPr>
              <a:spLocks noChangeArrowheads="1"/>
            </p:cNvSpPr>
            <p:nvPr/>
          </p:nvSpPr>
          <p:spPr bwMode="auto">
            <a:xfrm>
              <a:off x="629" y="2549"/>
              <a:ext cx="314" cy="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1" name="Rectangle 119"/>
            <p:cNvSpPr>
              <a:spLocks noChangeArrowheads="1"/>
            </p:cNvSpPr>
            <p:nvPr/>
          </p:nvSpPr>
          <p:spPr bwMode="auto">
            <a:xfrm>
              <a:off x="230" y="2675"/>
              <a:ext cx="462" cy="576"/>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Rectangle 120"/>
            <p:cNvSpPr>
              <a:spLocks noChangeArrowheads="1"/>
            </p:cNvSpPr>
            <p:nvPr/>
          </p:nvSpPr>
          <p:spPr bwMode="auto">
            <a:xfrm>
              <a:off x="207" y="2657"/>
              <a:ext cx="509" cy="1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3" name="Rectangle 121"/>
            <p:cNvSpPr>
              <a:spLocks noChangeArrowheads="1"/>
            </p:cNvSpPr>
            <p:nvPr/>
          </p:nvSpPr>
          <p:spPr bwMode="auto">
            <a:xfrm>
              <a:off x="485" y="3135"/>
              <a:ext cx="60" cy="11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4" name="Rectangle 122"/>
            <p:cNvSpPr>
              <a:spLocks noChangeArrowheads="1"/>
            </p:cNvSpPr>
            <p:nvPr/>
          </p:nvSpPr>
          <p:spPr bwMode="auto">
            <a:xfrm>
              <a:off x="380" y="3135"/>
              <a:ext cx="60" cy="11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Rectangle 123"/>
            <p:cNvSpPr>
              <a:spLocks noChangeArrowheads="1"/>
            </p:cNvSpPr>
            <p:nvPr/>
          </p:nvSpPr>
          <p:spPr bwMode="auto">
            <a:xfrm>
              <a:off x="276" y="2727"/>
              <a:ext cx="373" cy="5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6" name="Rectangle 124"/>
            <p:cNvSpPr>
              <a:spLocks noChangeArrowheads="1"/>
            </p:cNvSpPr>
            <p:nvPr/>
          </p:nvSpPr>
          <p:spPr bwMode="auto">
            <a:xfrm>
              <a:off x="276" y="2831"/>
              <a:ext cx="373" cy="5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7" name="Rectangle 125"/>
            <p:cNvSpPr>
              <a:spLocks noChangeArrowheads="1"/>
            </p:cNvSpPr>
            <p:nvPr/>
          </p:nvSpPr>
          <p:spPr bwMode="auto">
            <a:xfrm>
              <a:off x="276" y="2935"/>
              <a:ext cx="373" cy="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8" name="Rectangle 126"/>
            <p:cNvSpPr>
              <a:spLocks noChangeArrowheads="1"/>
            </p:cNvSpPr>
            <p:nvPr/>
          </p:nvSpPr>
          <p:spPr bwMode="auto">
            <a:xfrm>
              <a:off x="276" y="3038"/>
              <a:ext cx="373" cy="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9" name="Rectangle 127"/>
            <p:cNvSpPr>
              <a:spLocks noChangeArrowheads="1"/>
            </p:cNvSpPr>
            <p:nvPr/>
          </p:nvSpPr>
          <p:spPr bwMode="auto">
            <a:xfrm>
              <a:off x="306" y="2586"/>
              <a:ext cx="179" cy="7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65" name="Group 94"/>
          <p:cNvGrpSpPr>
            <a:grpSpLocks noChangeAspect="1"/>
          </p:cNvGrpSpPr>
          <p:nvPr/>
        </p:nvGrpSpPr>
        <p:grpSpPr bwMode="auto">
          <a:xfrm>
            <a:off x="5384037" y="5346186"/>
            <a:ext cx="2709299" cy="1666597"/>
            <a:chOff x="-1959" y="1844"/>
            <a:chExt cx="1255" cy="772"/>
          </a:xfrm>
        </p:grpSpPr>
        <p:sp>
          <p:nvSpPr>
            <p:cNvPr id="339" name="Freeform 95"/>
            <p:cNvSpPr>
              <a:spLocks/>
            </p:cNvSpPr>
            <p:nvPr/>
          </p:nvSpPr>
          <p:spPr bwMode="auto">
            <a:xfrm>
              <a:off x="-1959" y="2109"/>
              <a:ext cx="636" cy="507"/>
            </a:xfrm>
            <a:custGeom>
              <a:avLst/>
              <a:gdLst>
                <a:gd name="T0" fmla="*/ 211 w 636"/>
                <a:gd name="T1" fmla="*/ 55 h 507"/>
                <a:gd name="T2" fmla="*/ 211 w 636"/>
                <a:gd name="T3" fmla="*/ 0 h 507"/>
                <a:gd name="T4" fmla="*/ 77 w 636"/>
                <a:gd name="T5" fmla="*/ 0 h 507"/>
                <a:gd name="T6" fmla="*/ 77 w 636"/>
                <a:gd name="T7" fmla="*/ 55 h 507"/>
                <a:gd name="T8" fmla="*/ 0 w 636"/>
                <a:gd name="T9" fmla="*/ 55 h 507"/>
                <a:gd name="T10" fmla="*/ 0 w 636"/>
                <a:gd name="T11" fmla="*/ 68 h 507"/>
                <a:gd name="T12" fmla="*/ 18 w 636"/>
                <a:gd name="T13" fmla="*/ 68 h 507"/>
                <a:gd name="T14" fmla="*/ 18 w 636"/>
                <a:gd name="T15" fmla="*/ 507 h 507"/>
                <a:gd name="T16" fmla="*/ 618 w 636"/>
                <a:gd name="T17" fmla="*/ 507 h 507"/>
                <a:gd name="T18" fmla="*/ 618 w 636"/>
                <a:gd name="T19" fmla="*/ 68 h 507"/>
                <a:gd name="T20" fmla="*/ 636 w 636"/>
                <a:gd name="T21" fmla="*/ 68 h 507"/>
                <a:gd name="T22" fmla="*/ 636 w 636"/>
                <a:gd name="T23" fmla="*/ 55 h 507"/>
                <a:gd name="T24" fmla="*/ 211 w 636"/>
                <a:gd name="T25" fmla="*/ 5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6" h="507">
                  <a:moveTo>
                    <a:pt x="211" y="55"/>
                  </a:moveTo>
                  <a:lnTo>
                    <a:pt x="211" y="0"/>
                  </a:lnTo>
                  <a:lnTo>
                    <a:pt x="77" y="0"/>
                  </a:lnTo>
                  <a:lnTo>
                    <a:pt x="77" y="55"/>
                  </a:lnTo>
                  <a:lnTo>
                    <a:pt x="0" y="55"/>
                  </a:lnTo>
                  <a:lnTo>
                    <a:pt x="0" y="68"/>
                  </a:lnTo>
                  <a:lnTo>
                    <a:pt x="18" y="68"/>
                  </a:lnTo>
                  <a:lnTo>
                    <a:pt x="18" y="507"/>
                  </a:lnTo>
                  <a:lnTo>
                    <a:pt x="618" y="507"/>
                  </a:lnTo>
                  <a:lnTo>
                    <a:pt x="618" y="68"/>
                  </a:lnTo>
                  <a:lnTo>
                    <a:pt x="636" y="68"/>
                  </a:lnTo>
                  <a:lnTo>
                    <a:pt x="636" y="55"/>
                  </a:lnTo>
                  <a:lnTo>
                    <a:pt x="211" y="5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0" name="Freeform 96"/>
            <p:cNvSpPr>
              <a:spLocks/>
            </p:cNvSpPr>
            <p:nvPr/>
          </p:nvSpPr>
          <p:spPr bwMode="auto">
            <a:xfrm>
              <a:off x="-1249" y="2182"/>
              <a:ext cx="545" cy="434"/>
            </a:xfrm>
            <a:custGeom>
              <a:avLst/>
              <a:gdLst>
                <a:gd name="T0" fmla="*/ 181 w 545"/>
                <a:gd name="T1" fmla="*/ 47 h 434"/>
                <a:gd name="T2" fmla="*/ 181 w 545"/>
                <a:gd name="T3" fmla="*/ 0 h 434"/>
                <a:gd name="T4" fmla="*/ 65 w 545"/>
                <a:gd name="T5" fmla="*/ 0 h 434"/>
                <a:gd name="T6" fmla="*/ 65 w 545"/>
                <a:gd name="T7" fmla="*/ 47 h 434"/>
                <a:gd name="T8" fmla="*/ 0 w 545"/>
                <a:gd name="T9" fmla="*/ 47 h 434"/>
                <a:gd name="T10" fmla="*/ 0 w 545"/>
                <a:gd name="T11" fmla="*/ 58 h 434"/>
                <a:gd name="T12" fmla="*/ 15 w 545"/>
                <a:gd name="T13" fmla="*/ 58 h 434"/>
                <a:gd name="T14" fmla="*/ 15 w 545"/>
                <a:gd name="T15" fmla="*/ 434 h 434"/>
                <a:gd name="T16" fmla="*/ 530 w 545"/>
                <a:gd name="T17" fmla="*/ 434 h 434"/>
                <a:gd name="T18" fmla="*/ 530 w 545"/>
                <a:gd name="T19" fmla="*/ 58 h 434"/>
                <a:gd name="T20" fmla="*/ 545 w 545"/>
                <a:gd name="T21" fmla="*/ 58 h 434"/>
                <a:gd name="T22" fmla="*/ 545 w 545"/>
                <a:gd name="T23" fmla="*/ 47 h 434"/>
                <a:gd name="T24" fmla="*/ 181 w 545"/>
                <a:gd name="T25" fmla="*/ 47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5" h="434">
                  <a:moveTo>
                    <a:pt x="181" y="47"/>
                  </a:moveTo>
                  <a:lnTo>
                    <a:pt x="181" y="0"/>
                  </a:lnTo>
                  <a:lnTo>
                    <a:pt x="65" y="0"/>
                  </a:lnTo>
                  <a:lnTo>
                    <a:pt x="65" y="47"/>
                  </a:lnTo>
                  <a:lnTo>
                    <a:pt x="0" y="47"/>
                  </a:lnTo>
                  <a:lnTo>
                    <a:pt x="0" y="58"/>
                  </a:lnTo>
                  <a:lnTo>
                    <a:pt x="15" y="58"/>
                  </a:lnTo>
                  <a:lnTo>
                    <a:pt x="15" y="434"/>
                  </a:lnTo>
                  <a:lnTo>
                    <a:pt x="530" y="434"/>
                  </a:lnTo>
                  <a:lnTo>
                    <a:pt x="530" y="58"/>
                  </a:lnTo>
                  <a:lnTo>
                    <a:pt x="545" y="58"/>
                  </a:lnTo>
                  <a:lnTo>
                    <a:pt x="545" y="47"/>
                  </a:lnTo>
                  <a:lnTo>
                    <a:pt x="181" y="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1" name="Freeform 105"/>
            <p:cNvSpPr>
              <a:spLocks/>
            </p:cNvSpPr>
            <p:nvPr/>
          </p:nvSpPr>
          <p:spPr bwMode="auto">
            <a:xfrm>
              <a:off x="-1605" y="1844"/>
              <a:ext cx="589" cy="772"/>
            </a:xfrm>
            <a:custGeom>
              <a:avLst/>
              <a:gdLst>
                <a:gd name="T0" fmla="*/ 322 w 589"/>
                <a:gd name="T1" fmla="*/ 83 h 772"/>
                <a:gd name="T2" fmla="*/ 322 w 589"/>
                <a:gd name="T3" fmla="*/ 0 h 772"/>
                <a:gd name="T4" fmla="*/ 114 w 589"/>
                <a:gd name="T5" fmla="*/ 0 h 772"/>
                <a:gd name="T6" fmla="*/ 114 w 589"/>
                <a:gd name="T7" fmla="*/ 83 h 772"/>
                <a:gd name="T8" fmla="*/ 0 w 589"/>
                <a:gd name="T9" fmla="*/ 83 h 772"/>
                <a:gd name="T10" fmla="*/ 0 w 589"/>
                <a:gd name="T11" fmla="*/ 104 h 772"/>
                <a:gd name="T12" fmla="*/ 26 w 589"/>
                <a:gd name="T13" fmla="*/ 104 h 772"/>
                <a:gd name="T14" fmla="*/ 26 w 589"/>
                <a:gd name="T15" fmla="*/ 772 h 772"/>
                <a:gd name="T16" fmla="*/ 563 w 589"/>
                <a:gd name="T17" fmla="*/ 772 h 772"/>
                <a:gd name="T18" fmla="*/ 563 w 589"/>
                <a:gd name="T19" fmla="*/ 104 h 772"/>
                <a:gd name="T20" fmla="*/ 589 w 589"/>
                <a:gd name="T21" fmla="*/ 104 h 772"/>
                <a:gd name="T22" fmla="*/ 589 w 589"/>
                <a:gd name="T23" fmla="*/ 83 h 772"/>
                <a:gd name="T24" fmla="*/ 322 w 589"/>
                <a:gd name="T25" fmla="*/ 83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9" h="772">
                  <a:moveTo>
                    <a:pt x="322" y="83"/>
                  </a:moveTo>
                  <a:lnTo>
                    <a:pt x="322" y="0"/>
                  </a:lnTo>
                  <a:lnTo>
                    <a:pt x="114" y="0"/>
                  </a:lnTo>
                  <a:lnTo>
                    <a:pt x="114" y="83"/>
                  </a:lnTo>
                  <a:lnTo>
                    <a:pt x="0" y="83"/>
                  </a:lnTo>
                  <a:lnTo>
                    <a:pt x="0" y="104"/>
                  </a:lnTo>
                  <a:lnTo>
                    <a:pt x="26" y="104"/>
                  </a:lnTo>
                  <a:lnTo>
                    <a:pt x="26" y="772"/>
                  </a:lnTo>
                  <a:lnTo>
                    <a:pt x="563" y="772"/>
                  </a:lnTo>
                  <a:lnTo>
                    <a:pt x="563" y="104"/>
                  </a:lnTo>
                  <a:lnTo>
                    <a:pt x="589" y="104"/>
                  </a:lnTo>
                  <a:lnTo>
                    <a:pt x="589" y="83"/>
                  </a:lnTo>
                  <a:lnTo>
                    <a:pt x="322" y="83"/>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2" name="Rectangle 106"/>
            <p:cNvSpPr>
              <a:spLocks noChangeArrowheads="1"/>
            </p:cNvSpPr>
            <p:nvPr/>
          </p:nvSpPr>
          <p:spPr bwMode="auto">
            <a:xfrm>
              <a:off x="-1283" y="2481"/>
              <a:ext cx="70" cy="13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3" name="Rectangle 107"/>
            <p:cNvSpPr>
              <a:spLocks noChangeArrowheads="1"/>
            </p:cNvSpPr>
            <p:nvPr/>
          </p:nvSpPr>
          <p:spPr bwMode="auto">
            <a:xfrm>
              <a:off x="-1405" y="2481"/>
              <a:ext cx="70" cy="13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4" name="Rectangle 108"/>
            <p:cNvSpPr>
              <a:spLocks noChangeArrowheads="1"/>
            </p:cNvSpPr>
            <p:nvPr/>
          </p:nvSpPr>
          <p:spPr bwMode="auto">
            <a:xfrm>
              <a:off x="-1525" y="2008"/>
              <a:ext cx="432" cy="6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Rectangle 109"/>
            <p:cNvSpPr>
              <a:spLocks noChangeArrowheads="1"/>
            </p:cNvSpPr>
            <p:nvPr/>
          </p:nvSpPr>
          <p:spPr bwMode="auto">
            <a:xfrm>
              <a:off x="-1525" y="2128"/>
              <a:ext cx="432" cy="6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Rectangle 110"/>
            <p:cNvSpPr>
              <a:spLocks noChangeArrowheads="1"/>
            </p:cNvSpPr>
            <p:nvPr/>
          </p:nvSpPr>
          <p:spPr bwMode="auto">
            <a:xfrm>
              <a:off x="-1525" y="2249"/>
              <a:ext cx="432" cy="6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7" name="Rectangle 111"/>
            <p:cNvSpPr>
              <a:spLocks noChangeArrowheads="1"/>
            </p:cNvSpPr>
            <p:nvPr/>
          </p:nvSpPr>
          <p:spPr bwMode="auto">
            <a:xfrm>
              <a:off x="-1525" y="2369"/>
              <a:ext cx="432" cy="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66" name="Group 265"/>
          <p:cNvGrpSpPr/>
          <p:nvPr/>
        </p:nvGrpSpPr>
        <p:grpSpPr>
          <a:xfrm>
            <a:off x="7862757" y="1662786"/>
            <a:ext cx="3607568" cy="5328098"/>
            <a:chOff x="673100" y="1319214"/>
            <a:chExt cx="2166938" cy="3200400"/>
          </a:xfrm>
        </p:grpSpPr>
        <p:grpSp>
          <p:nvGrpSpPr>
            <p:cNvPr id="267" name="Group 24"/>
            <p:cNvGrpSpPr>
              <a:grpSpLocks noChangeAspect="1"/>
            </p:cNvGrpSpPr>
            <p:nvPr/>
          </p:nvGrpSpPr>
          <p:grpSpPr bwMode="auto">
            <a:xfrm>
              <a:off x="673100" y="1319214"/>
              <a:ext cx="2166938" cy="3200400"/>
              <a:chOff x="424" y="831"/>
              <a:chExt cx="1365" cy="2016"/>
            </a:xfrm>
          </p:grpSpPr>
          <p:sp>
            <p:nvSpPr>
              <p:cNvPr id="278" name="Freeform 25"/>
              <p:cNvSpPr>
                <a:spLocks/>
              </p:cNvSpPr>
              <p:nvPr/>
            </p:nvSpPr>
            <p:spPr bwMode="auto">
              <a:xfrm>
                <a:off x="487" y="1799"/>
                <a:ext cx="1048" cy="1048"/>
              </a:xfrm>
              <a:custGeom>
                <a:avLst/>
                <a:gdLst>
                  <a:gd name="T0" fmla="*/ 420 w 1048"/>
                  <a:gd name="T1" fmla="*/ 110 h 1048"/>
                  <a:gd name="T2" fmla="*/ 420 w 1048"/>
                  <a:gd name="T3" fmla="*/ 0 h 1048"/>
                  <a:gd name="T4" fmla="*/ 149 w 1048"/>
                  <a:gd name="T5" fmla="*/ 0 h 1048"/>
                  <a:gd name="T6" fmla="*/ 149 w 1048"/>
                  <a:gd name="T7" fmla="*/ 110 h 1048"/>
                  <a:gd name="T8" fmla="*/ 0 w 1048"/>
                  <a:gd name="T9" fmla="*/ 110 h 1048"/>
                  <a:gd name="T10" fmla="*/ 0 w 1048"/>
                  <a:gd name="T11" fmla="*/ 138 h 1048"/>
                  <a:gd name="T12" fmla="*/ 35 w 1048"/>
                  <a:gd name="T13" fmla="*/ 138 h 1048"/>
                  <a:gd name="T14" fmla="*/ 35 w 1048"/>
                  <a:gd name="T15" fmla="*/ 1048 h 1048"/>
                  <a:gd name="T16" fmla="*/ 1013 w 1048"/>
                  <a:gd name="T17" fmla="*/ 1048 h 1048"/>
                  <a:gd name="T18" fmla="*/ 1013 w 1048"/>
                  <a:gd name="T19" fmla="*/ 138 h 1048"/>
                  <a:gd name="T20" fmla="*/ 1048 w 1048"/>
                  <a:gd name="T21" fmla="*/ 138 h 1048"/>
                  <a:gd name="T22" fmla="*/ 1048 w 1048"/>
                  <a:gd name="T23" fmla="*/ 110 h 1048"/>
                  <a:gd name="T24" fmla="*/ 420 w 1048"/>
                  <a:gd name="T25" fmla="*/ 110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1048">
                    <a:moveTo>
                      <a:pt x="420" y="110"/>
                    </a:moveTo>
                    <a:lnTo>
                      <a:pt x="420" y="0"/>
                    </a:lnTo>
                    <a:lnTo>
                      <a:pt x="149" y="0"/>
                    </a:lnTo>
                    <a:lnTo>
                      <a:pt x="149" y="110"/>
                    </a:lnTo>
                    <a:lnTo>
                      <a:pt x="0" y="110"/>
                    </a:lnTo>
                    <a:lnTo>
                      <a:pt x="0" y="138"/>
                    </a:lnTo>
                    <a:lnTo>
                      <a:pt x="35" y="138"/>
                    </a:lnTo>
                    <a:lnTo>
                      <a:pt x="35" y="1048"/>
                    </a:lnTo>
                    <a:lnTo>
                      <a:pt x="1013" y="1048"/>
                    </a:lnTo>
                    <a:lnTo>
                      <a:pt x="1013" y="138"/>
                    </a:lnTo>
                    <a:lnTo>
                      <a:pt x="1048" y="138"/>
                    </a:lnTo>
                    <a:lnTo>
                      <a:pt x="1048" y="110"/>
                    </a:lnTo>
                    <a:lnTo>
                      <a:pt x="420" y="1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9" name="Freeform 26"/>
              <p:cNvSpPr>
                <a:spLocks/>
              </p:cNvSpPr>
              <p:nvPr/>
            </p:nvSpPr>
            <p:spPr bwMode="auto">
              <a:xfrm>
                <a:off x="487" y="1799"/>
                <a:ext cx="1048" cy="1048"/>
              </a:xfrm>
              <a:custGeom>
                <a:avLst/>
                <a:gdLst>
                  <a:gd name="T0" fmla="*/ 420 w 1048"/>
                  <a:gd name="T1" fmla="*/ 110 h 1048"/>
                  <a:gd name="T2" fmla="*/ 420 w 1048"/>
                  <a:gd name="T3" fmla="*/ 0 h 1048"/>
                  <a:gd name="T4" fmla="*/ 149 w 1048"/>
                  <a:gd name="T5" fmla="*/ 0 h 1048"/>
                  <a:gd name="T6" fmla="*/ 149 w 1048"/>
                  <a:gd name="T7" fmla="*/ 110 h 1048"/>
                  <a:gd name="T8" fmla="*/ 0 w 1048"/>
                  <a:gd name="T9" fmla="*/ 110 h 1048"/>
                  <a:gd name="T10" fmla="*/ 0 w 1048"/>
                  <a:gd name="T11" fmla="*/ 138 h 1048"/>
                  <a:gd name="T12" fmla="*/ 35 w 1048"/>
                  <a:gd name="T13" fmla="*/ 138 h 1048"/>
                  <a:gd name="T14" fmla="*/ 35 w 1048"/>
                  <a:gd name="T15" fmla="*/ 1048 h 1048"/>
                  <a:gd name="T16" fmla="*/ 1013 w 1048"/>
                  <a:gd name="T17" fmla="*/ 1048 h 1048"/>
                  <a:gd name="T18" fmla="*/ 1013 w 1048"/>
                  <a:gd name="T19" fmla="*/ 138 h 1048"/>
                  <a:gd name="T20" fmla="*/ 1048 w 1048"/>
                  <a:gd name="T21" fmla="*/ 138 h 1048"/>
                  <a:gd name="T22" fmla="*/ 1048 w 1048"/>
                  <a:gd name="T23" fmla="*/ 110 h 1048"/>
                  <a:gd name="T24" fmla="*/ 420 w 1048"/>
                  <a:gd name="T25" fmla="*/ 110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1048">
                    <a:moveTo>
                      <a:pt x="420" y="110"/>
                    </a:moveTo>
                    <a:lnTo>
                      <a:pt x="420" y="0"/>
                    </a:lnTo>
                    <a:lnTo>
                      <a:pt x="149" y="0"/>
                    </a:lnTo>
                    <a:lnTo>
                      <a:pt x="149" y="110"/>
                    </a:lnTo>
                    <a:lnTo>
                      <a:pt x="0" y="110"/>
                    </a:lnTo>
                    <a:lnTo>
                      <a:pt x="0" y="138"/>
                    </a:lnTo>
                    <a:lnTo>
                      <a:pt x="35" y="138"/>
                    </a:lnTo>
                    <a:lnTo>
                      <a:pt x="35" y="1048"/>
                    </a:lnTo>
                    <a:lnTo>
                      <a:pt x="1013" y="1048"/>
                    </a:lnTo>
                    <a:lnTo>
                      <a:pt x="1013" y="138"/>
                    </a:lnTo>
                    <a:lnTo>
                      <a:pt x="1048" y="138"/>
                    </a:lnTo>
                    <a:lnTo>
                      <a:pt x="1048" y="110"/>
                    </a:lnTo>
                    <a:lnTo>
                      <a:pt x="420" y="1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0" name="Freeform 27"/>
              <p:cNvSpPr>
                <a:spLocks/>
              </p:cNvSpPr>
              <p:nvPr/>
            </p:nvSpPr>
            <p:spPr bwMode="auto">
              <a:xfrm>
                <a:off x="716" y="831"/>
                <a:ext cx="571" cy="375"/>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1" name="Freeform 28"/>
              <p:cNvSpPr>
                <a:spLocks/>
              </p:cNvSpPr>
              <p:nvPr/>
            </p:nvSpPr>
            <p:spPr bwMode="auto">
              <a:xfrm>
                <a:off x="1362" y="1113"/>
                <a:ext cx="205" cy="133"/>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2" name="Freeform 29"/>
              <p:cNvSpPr>
                <a:spLocks/>
              </p:cNvSpPr>
              <p:nvPr/>
            </p:nvSpPr>
            <p:spPr bwMode="auto">
              <a:xfrm>
                <a:off x="450" y="1181"/>
                <a:ext cx="317" cy="207"/>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3" name="Rectangle 30"/>
              <p:cNvSpPr>
                <a:spLocks noChangeArrowheads="1"/>
              </p:cNvSpPr>
              <p:nvPr/>
            </p:nvSpPr>
            <p:spPr bwMode="auto">
              <a:xfrm>
                <a:off x="879" y="1377"/>
                <a:ext cx="700" cy="58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4" name="Rectangle 31"/>
              <p:cNvSpPr>
                <a:spLocks noChangeArrowheads="1"/>
              </p:cNvSpPr>
              <p:nvPr/>
            </p:nvSpPr>
            <p:spPr bwMode="auto">
              <a:xfrm>
                <a:off x="879" y="1377"/>
                <a:ext cx="700" cy="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5" name="Rectangle 32"/>
              <p:cNvSpPr>
                <a:spLocks noChangeArrowheads="1"/>
              </p:cNvSpPr>
              <p:nvPr/>
            </p:nvSpPr>
            <p:spPr bwMode="auto">
              <a:xfrm>
                <a:off x="844" y="1349"/>
                <a:ext cx="770" cy="2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6" name="Rectangle 33"/>
              <p:cNvSpPr>
                <a:spLocks noChangeArrowheads="1"/>
              </p:cNvSpPr>
              <p:nvPr/>
            </p:nvSpPr>
            <p:spPr bwMode="auto">
              <a:xfrm>
                <a:off x="844" y="1349"/>
                <a:ext cx="770"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7" name="Rectangle 34"/>
              <p:cNvSpPr>
                <a:spLocks noChangeArrowheads="1"/>
              </p:cNvSpPr>
              <p:nvPr/>
            </p:nvSpPr>
            <p:spPr bwMode="auto">
              <a:xfrm>
                <a:off x="949" y="1454"/>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8" name="Rectangle 35"/>
              <p:cNvSpPr>
                <a:spLocks noChangeArrowheads="1"/>
              </p:cNvSpPr>
              <p:nvPr/>
            </p:nvSpPr>
            <p:spPr bwMode="auto">
              <a:xfrm>
                <a:off x="949" y="1454"/>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9" name="Rectangle 36"/>
              <p:cNvSpPr>
                <a:spLocks noChangeArrowheads="1"/>
              </p:cNvSpPr>
              <p:nvPr/>
            </p:nvSpPr>
            <p:spPr bwMode="auto">
              <a:xfrm>
                <a:off x="949" y="1612"/>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0" name="Rectangle 37"/>
              <p:cNvSpPr>
                <a:spLocks noChangeArrowheads="1"/>
              </p:cNvSpPr>
              <p:nvPr/>
            </p:nvSpPr>
            <p:spPr bwMode="auto">
              <a:xfrm>
                <a:off x="949" y="1612"/>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1" name="Freeform 38"/>
              <p:cNvSpPr>
                <a:spLocks/>
              </p:cNvSpPr>
              <p:nvPr/>
            </p:nvSpPr>
            <p:spPr bwMode="auto">
              <a:xfrm>
                <a:off x="879" y="1377"/>
                <a:ext cx="247" cy="233"/>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2" name="Freeform 39"/>
              <p:cNvSpPr>
                <a:spLocks/>
              </p:cNvSpPr>
              <p:nvPr/>
            </p:nvSpPr>
            <p:spPr bwMode="auto">
              <a:xfrm>
                <a:off x="879" y="1349"/>
                <a:ext cx="247" cy="28"/>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3" name="Freeform 40"/>
              <p:cNvSpPr>
                <a:spLocks/>
              </p:cNvSpPr>
              <p:nvPr/>
            </p:nvSpPr>
            <p:spPr bwMode="auto">
              <a:xfrm>
                <a:off x="949" y="1454"/>
                <a:ext cx="166" cy="91"/>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4" name="Rectangle 41"/>
              <p:cNvSpPr>
                <a:spLocks noChangeArrowheads="1"/>
              </p:cNvSpPr>
              <p:nvPr/>
            </p:nvSpPr>
            <p:spPr bwMode="auto">
              <a:xfrm>
                <a:off x="949" y="1769"/>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5" name="Rectangle 42"/>
              <p:cNvSpPr>
                <a:spLocks noChangeArrowheads="1"/>
              </p:cNvSpPr>
              <p:nvPr/>
            </p:nvSpPr>
            <p:spPr bwMode="auto">
              <a:xfrm>
                <a:off x="949" y="1769"/>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6" name="Rectangle 43"/>
              <p:cNvSpPr>
                <a:spLocks noChangeArrowheads="1"/>
              </p:cNvSpPr>
              <p:nvPr/>
            </p:nvSpPr>
            <p:spPr bwMode="auto">
              <a:xfrm>
                <a:off x="879" y="1958"/>
                <a:ext cx="700" cy="88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7" name="Rectangle 44"/>
              <p:cNvSpPr>
                <a:spLocks noChangeArrowheads="1"/>
              </p:cNvSpPr>
              <p:nvPr/>
            </p:nvSpPr>
            <p:spPr bwMode="auto">
              <a:xfrm>
                <a:off x="879" y="1958"/>
                <a:ext cx="700" cy="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8" name="Rectangle 45"/>
              <p:cNvSpPr>
                <a:spLocks noChangeArrowheads="1"/>
              </p:cNvSpPr>
              <p:nvPr/>
            </p:nvSpPr>
            <p:spPr bwMode="auto">
              <a:xfrm>
                <a:off x="844" y="1944"/>
                <a:ext cx="770" cy="2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9" name="Rectangle 46"/>
              <p:cNvSpPr>
                <a:spLocks noChangeArrowheads="1"/>
              </p:cNvSpPr>
              <p:nvPr/>
            </p:nvSpPr>
            <p:spPr bwMode="auto">
              <a:xfrm>
                <a:off x="844" y="1944"/>
                <a:ext cx="770"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0" name="Rectangle 47"/>
              <p:cNvSpPr>
                <a:spLocks noChangeArrowheads="1"/>
              </p:cNvSpPr>
              <p:nvPr/>
            </p:nvSpPr>
            <p:spPr bwMode="auto">
              <a:xfrm>
                <a:off x="1264" y="2669"/>
                <a:ext cx="91" cy="17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1" name="Rectangle 48"/>
              <p:cNvSpPr>
                <a:spLocks noChangeArrowheads="1"/>
              </p:cNvSpPr>
              <p:nvPr/>
            </p:nvSpPr>
            <p:spPr bwMode="auto">
              <a:xfrm>
                <a:off x="1105" y="2669"/>
                <a:ext cx="91" cy="17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2" name="Rectangle 49"/>
              <p:cNvSpPr>
                <a:spLocks noChangeArrowheads="1"/>
              </p:cNvSpPr>
              <p:nvPr/>
            </p:nvSpPr>
            <p:spPr bwMode="auto">
              <a:xfrm>
                <a:off x="1105" y="2669"/>
                <a:ext cx="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3" name="Rectangle 50"/>
              <p:cNvSpPr>
                <a:spLocks noChangeArrowheads="1"/>
              </p:cNvSpPr>
              <p:nvPr/>
            </p:nvSpPr>
            <p:spPr bwMode="auto">
              <a:xfrm>
                <a:off x="949" y="2051"/>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4" name="Rectangle 51"/>
              <p:cNvSpPr>
                <a:spLocks noChangeArrowheads="1"/>
              </p:cNvSpPr>
              <p:nvPr/>
            </p:nvSpPr>
            <p:spPr bwMode="auto">
              <a:xfrm>
                <a:off x="949" y="2051"/>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5" name="Rectangle 52"/>
              <p:cNvSpPr>
                <a:spLocks noChangeArrowheads="1"/>
              </p:cNvSpPr>
              <p:nvPr/>
            </p:nvSpPr>
            <p:spPr bwMode="auto">
              <a:xfrm>
                <a:off x="949" y="2207"/>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6" name="Rectangle 53"/>
              <p:cNvSpPr>
                <a:spLocks noChangeArrowheads="1"/>
              </p:cNvSpPr>
              <p:nvPr/>
            </p:nvSpPr>
            <p:spPr bwMode="auto">
              <a:xfrm>
                <a:off x="949" y="2207"/>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7" name="Rectangle 54"/>
              <p:cNvSpPr>
                <a:spLocks noChangeArrowheads="1"/>
              </p:cNvSpPr>
              <p:nvPr/>
            </p:nvSpPr>
            <p:spPr bwMode="auto">
              <a:xfrm>
                <a:off x="949" y="2364"/>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8" name="Rectangle 55"/>
              <p:cNvSpPr>
                <a:spLocks noChangeArrowheads="1"/>
              </p:cNvSpPr>
              <p:nvPr/>
            </p:nvSpPr>
            <p:spPr bwMode="auto">
              <a:xfrm>
                <a:off x="949" y="2364"/>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9" name="Rectangle 56"/>
              <p:cNvSpPr>
                <a:spLocks noChangeArrowheads="1"/>
              </p:cNvSpPr>
              <p:nvPr/>
            </p:nvSpPr>
            <p:spPr bwMode="auto">
              <a:xfrm>
                <a:off x="949" y="2522"/>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0" name="Rectangle 57"/>
              <p:cNvSpPr>
                <a:spLocks noChangeArrowheads="1"/>
              </p:cNvSpPr>
              <p:nvPr/>
            </p:nvSpPr>
            <p:spPr bwMode="auto">
              <a:xfrm>
                <a:off x="949" y="2522"/>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1" name="Rectangle 58"/>
              <p:cNvSpPr>
                <a:spLocks noChangeArrowheads="1"/>
              </p:cNvSpPr>
              <p:nvPr/>
            </p:nvSpPr>
            <p:spPr bwMode="auto">
              <a:xfrm>
                <a:off x="725" y="2707"/>
                <a:ext cx="37" cy="1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2" name="Oval 59"/>
              <p:cNvSpPr>
                <a:spLocks noChangeArrowheads="1"/>
              </p:cNvSpPr>
              <p:nvPr/>
            </p:nvSpPr>
            <p:spPr bwMode="auto">
              <a:xfrm>
                <a:off x="650" y="2585"/>
                <a:ext cx="185" cy="1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3" name="Oval 60"/>
              <p:cNvSpPr>
                <a:spLocks noChangeArrowheads="1"/>
              </p:cNvSpPr>
              <p:nvPr/>
            </p:nvSpPr>
            <p:spPr bwMode="auto">
              <a:xfrm>
                <a:off x="674" y="2490"/>
                <a:ext cx="135" cy="13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4" name="Rectangle 61"/>
              <p:cNvSpPr>
                <a:spLocks noChangeArrowheads="1"/>
              </p:cNvSpPr>
              <p:nvPr/>
            </p:nvSpPr>
            <p:spPr bwMode="auto">
              <a:xfrm>
                <a:off x="499" y="2707"/>
                <a:ext cx="37" cy="1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5" name="Oval 62"/>
              <p:cNvSpPr>
                <a:spLocks noChangeArrowheads="1"/>
              </p:cNvSpPr>
              <p:nvPr/>
            </p:nvSpPr>
            <p:spPr bwMode="auto">
              <a:xfrm>
                <a:off x="424" y="2585"/>
                <a:ext cx="184" cy="1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6" name="Oval 63"/>
              <p:cNvSpPr>
                <a:spLocks noChangeArrowheads="1"/>
              </p:cNvSpPr>
              <p:nvPr/>
            </p:nvSpPr>
            <p:spPr bwMode="auto">
              <a:xfrm>
                <a:off x="447" y="2490"/>
                <a:ext cx="136" cy="13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7" name="Freeform 64"/>
              <p:cNvSpPr>
                <a:spLocks noEditPoints="1"/>
              </p:cNvSpPr>
              <p:nvPr/>
            </p:nvSpPr>
            <p:spPr bwMode="auto">
              <a:xfrm>
                <a:off x="783" y="1283"/>
                <a:ext cx="229" cy="194"/>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8" name="Oval 65"/>
              <p:cNvSpPr>
                <a:spLocks noChangeArrowheads="1"/>
              </p:cNvSpPr>
              <p:nvPr/>
            </p:nvSpPr>
            <p:spPr bwMode="auto">
              <a:xfrm>
                <a:off x="629" y="1113"/>
                <a:ext cx="458" cy="455"/>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9" name="Freeform 67"/>
              <p:cNvSpPr>
                <a:spLocks noEditPoints="1"/>
              </p:cNvSpPr>
              <p:nvPr/>
            </p:nvSpPr>
            <p:spPr bwMode="auto">
              <a:xfrm>
                <a:off x="986" y="1972"/>
                <a:ext cx="297" cy="235"/>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0" name="Freeform 68"/>
              <p:cNvSpPr>
                <a:spLocks/>
              </p:cNvSpPr>
              <p:nvPr/>
            </p:nvSpPr>
            <p:spPr bwMode="auto">
              <a:xfrm>
                <a:off x="1063" y="1953"/>
                <a:ext cx="145" cy="19"/>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1" name="Freeform 69"/>
              <p:cNvSpPr>
                <a:spLocks/>
              </p:cNvSpPr>
              <p:nvPr/>
            </p:nvSpPr>
            <p:spPr bwMode="auto">
              <a:xfrm>
                <a:off x="984" y="2051"/>
                <a:ext cx="303" cy="91"/>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2" name="Freeform 70"/>
              <p:cNvSpPr>
                <a:spLocks/>
              </p:cNvSpPr>
              <p:nvPr/>
            </p:nvSpPr>
            <p:spPr bwMode="auto">
              <a:xfrm>
                <a:off x="1024" y="2207"/>
                <a:ext cx="224" cy="49"/>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3" name="Oval 71"/>
              <p:cNvSpPr>
                <a:spLocks noChangeArrowheads="1"/>
              </p:cNvSpPr>
              <p:nvPr/>
            </p:nvSpPr>
            <p:spPr bwMode="auto">
              <a:xfrm>
                <a:off x="965" y="1934"/>
                <a:ext cx="304" cy="304"/>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4" name="Oval 73"/>
              <p:cNvSpPr>
                <a:spLocks noChangeArrowheads="1"/>
              </p:cNvSpPr>
              <p:nvPr/>
            </p:nvSpPr>
            <p:spPr bwMode="auto">
              <a:xfrm>
                <a:off x="1465" y="1465"/>
                <a:ext cx="324" cy="32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5" name="Freeform 75"/>
              <p:cNvSpPr>
                <a:spLocks/>
              </p:cNvSpPr>
              <p:nvPr/>
            </p:nvSpPr>
            <p:spPr bwMode="auto">
              <a:xfrm>
                <a:off x="1353" y="2228"/>
                <a:ext cx="198" cy="159"/>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6" name="Freeform 76"/>
              <p:cNvSpPr>
                <a:spLocks/>
              </p:cNvSpPr>
              <p:nvPr/>
            </p:nvSpPr>
            <p:spPr bwMode="auto">
              <a:xfrm>
                <a:off x="1355" y="2207"/>
                <a:ext cx="159" cy="91"/>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7" name="Freeform 77"/>
              <p:cNvSpPr>
                <a:spLocks/>
              </p:cNvSpPr>
              <p:nvPr/>
            </p:nvSpPr>
            <p:spPr bwMode="auto">
              <a:xfrm>
                <a:off x="1371" y="2364"/>
                <a:ext cx="143" cy="42"/>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8" name="Oval 78"/>
              <p:cNvSpPr>
                <a:spLocks noChangeArrowheads="1"/>
              </p:cNvSpPr>
              <p:nvPr/>
            </p:nvSpPr>
            <p:spPr bwMode="auto">
              <a:xfrm>
                <a:off x="1334" y="2189"/>
                <a:ext cx="198" cy="19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9" name="Freeform 80"/>
              <p:cNvSpPr>
                <a:spLocks noEditPoints="1"/>
              </p:cNvSpPr>
              <p:nvPr/>
            </p:nvSpPr>
            <p:spPr bwMode="auto">
              <a:xfrm>
                <a:off x="1133" y="1703"/>
                <a:ext cx="199" cy="161"/>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0" name="Freeform 81"/>
              <p:cNvSpPr>
                <a:spLocks/>
              </p:cNvSpPr>
              <p:nvPr/>
            </p:nvSpPr>
            <p:spPr bwMode="auto">
              <a:xfrm>
                <a:off x="1154" y="1664"/>
                <a:ext cx="157" cy="39"/>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1" name="Freeform 82"/>
              <p:cNvSpPr>
                <a:spLocks/>
              </p:cNvSpPr>
              <p:nvPr/>
            </p:nvSpPr>
            <p:spPr bwMode="auto">
              <a:xfrm>
                <a:off x="1133" y="1769"/>
                <a:ext cx="199" cy="91"/>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2" name="Oval 83"/>
              <p:cNvSpPr>
                <a:spLocks noChangeArrowheads="1"/>
              </p:cNvSpPr>
              <p:nvPr/>
            </p:nvSpPr>
            <p:spPr bwMode="auto">
              <a:xfrm>
                <a:off x="1096" y="1629"/>
                <a:ext cx="198" cy="19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3" name="Freeform 85"/>
              <p:cNvSpPr>
                <a:spLocks/>
              </p:cNvSpPr>
              <p:nvPr/>
            </p:nvSpPr>
            <p:spPr bwMode="auto">
              <a:xfrm>
                <a:off x="1040" y="2455"/>
                <a:ext cx="229" cy="67"/>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4" name="Freeform 86"/>
              <p:cNvSpPr>
                <a:spLocks/>
              </p:cNvSpPr>
              <p:nvPr/>
            </p:nvSpPr>
            <p:spPr bwMode="auto">
              <a:xfrm>
                <a:off x="1124" y="2452"/>
                <a:ext cx="61" cy="3"/>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5" name="Freeform 87"/>
              <p:cNvSpPr>
                <a:spLocks/>
              </p:cNvSpPr>
              <p:nvPr/>
            </p:nvSpPr>
            <p:spPr bwMode="auto">
              <a:xfrm>
                <a:off x="1031" y="2613"/>
                <a:ext cx="247" cy="87"/>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6" name="Freeform 88"/>
              <p:cNvSpPr>
                <a:spLocks/>
              </p:cNvSpPr>
              <p:nvPr/>
            </p:nvSpPr>
            <p:spPr bwMode="auto">
              <a:xfrm>
                <a:off x="1105" y="2669"/>
                <a:ext cx="91" cy="38"/>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7" name="Freeform 89"/>
              <p:cNvSpPr>
                <a:spLocks/>
              </p:cNvSpPr>
              <p:nvPr/>
            </p:nvSpPr>
            <p:spPr bwMode="auto">
              <a:xfrm>
                <a:off x="1026" y="2522"/>
                <a:ext cx="257" cy="91"/>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8" name="Oval 90"/>
              <p:cNvSpPr>
                <a:spLocks noChangeArrowheads="1"/>
              </p:cNvSpPr>
              <p:nvPr/>
            </p:nvSpPr>
            <p:spPr bwMode="auto">
              <a:xfrm>
                <a:off x="979" y="2403"/>
                <a:ext cx="255" cy="25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68" name="Group 267"/>
            <p:cNvGrpSpPr/>
            <p:nvPr/>
          </p:nvGrpSpPr>
          <p:grpSpPr>
            <a:xfrm>
              <a:off x="1093388" y="1920837"/>
              <a:ext cx="1694185" cy="2190266"/>
              <a:chOff x="1093388" y="1920837"/>
              <a:chExt cx="1694185" cy="2190266"/>
            </a:xfrm>
          </p:grpSpPr>
          <p:sp>
            <p:nvSpPr>
              <p:cNvPr id="269" name="Freeform 268"/>
              <p:cNvSpPr>
                <a:spLocks noChangeAspect="1"/>
              </p:cNvSpPr>
              <p:nvPr/>
            </p:nvSpPr>
            <p:spPr bwMode="auto">
              <a:xfrm>
                <a:off x="1093388" y="1920837"/>
                <a:ext cx="475458" cy="365760"/>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3" tIns="45708" rIns="45708" bIns="91413" numCol="1" spcCol="0" rtlCol="0" fromWordArt="0" anchor="b" anchorCtr="0" forceAA="0" compatLnSpc="1">
                <a:prstTxWarp prst="textNoShape">
                  <a:avLst/>
                </a:prstTxWarp>
                <a:noAutofit/>
              </a:bodyPr>
              <a:lstStyle/>
              <a:p>
                <a:pPr marL="0" marR="0" lvl="0" indent="0" algn="ctr" defTabSz="91393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VEHICLE TRACKING DEVICE"/>
              <p:cNvSpPr/>
              <p:nvPr/>
            </p:nvSpPr>
            <p:spPr bwMode="auto">
              <a:xfrm>
                <a:off x="2388120" y="2430462"/>
                <a:ext cx="399453" cy="244577"/>
              </a:xfrm>
              <a:custGeom>
                <a:avLst/>
                <a:gdLst/>
                <a:ahLst/>
                <a:cxnLst/>
                <a:rect l="l" t="t" r="r" b="b"/>
                <a:pathLst>
                  <a:path w="697148" h="395762">
                    <a:moveTo>
                      <a:pt x="26638" y="234768"/>
                    </a:moveTo>
                    <a:lnTo>
                      <a:pt x="400041" y="234768"/>
                    </a:lnTo>
                    <a:cubicBezTo>
                      <a:pt x="408944" y="266355"/>
                      <a:pt x="437343" y="289279"/>
                      <a:pt x="471308" y="290204"/>
                    </a:cubicBezTo>
                    <a:lnTo>
                      <a:pt x="471308" y="368930"/>
                    </a:lnTo>
                    <a:cubicBezTo>
                      <a:pt x="471308" y="383749"/>
                      <a:pt x="459382" y="395762"/>
                      <a:pt x="444670" y="395762"/>
                    </a:cubicBezTo>
                    <a:lnTo>
                      <a:pt x="26638" y="395762"/>
                    </a:lnTo>
                    <a:cubicBezTo>
                      <a:pt x="11926" y="395762"/>
                      <a:pt x="0" y="383749"/>
                      <a:pt x="0" y="368930"/>
                    </a:cubicBezTo>
                    <a:lnTo>
                      <a:pt x="0" y="261601"/>
                    </a:lnTo>
                    <a:cubicBezTo>
                      <a:pt x="0" y="246781"/>
                      <a:pt x="11926" y="234768"/>
                      <a:pt x="26638" y="234768"/>
                    </a:cubicBezTo>
                    <a:close/>
                    <a:moveTo>
                      <a:pt x="525384" y="193997"/>
                    </a:moveTo>
                    <a:lnTo>
                      <a:pt x="525384" y="267062"/>
                    </a:lnTo>
                    <a:cubicBezTo>
                      <a:pt x="563540" y="262458"/>
                      <a:pt x="593716" y="232222"/>
                      <a:pt x="598304" y="193997"/>
                    </a:cubicBezTo>
                    <a:close/>
                    <a:moveTo>
                      <a:pt x="430232" y="193997"/>
                    </a:moveTo>
                    <a:cubicBezTo>
                      <a:pt x="434819" y="232222"/>
                      <a:pt x="464996" y="262458"/>
                      <a:pt x="503151" y="267062"/>
                    </a:cubicBezTo>
                    <a:lnTo>
                      <a:pt x="503151" y="193997"/>
                    </a:lnTo>
                    <a:close/>
                    <a:moveTo>
                      <a:pt x="525384" y="98698"/>
                    </a:moveTo>
                    <a:lnTo>
                      <a:pt x="525384" y="171764"/>
                    </a:lnTo>
                    <a:lnTo>
                      <a:pt x="598304" y="171764"/>
                    </a:lnTo>
                    <a:cubicBezTo>
                      <a:pt x="593716" y="133538"/>
                      <a:pt x="563540" y="103303"/>
                      <a:pt x="525384" y="98698"/>
                    </a:cubicBezTo>
                    <a:close/>
                    <a:moveTo>
                      <a:pt x="503151" y="98698"/>
                    </a:moveTo>
                    <a:cubicBezTo>
                      <a:pt x="464996" y="103303"/>
                      <a:pt x="434819" y="133538"/>
                      <a:pt x="430232" y="171764"/>
                    </a:cubicBezTo>
                    <a:lnTo>
                      <a:pt x="503151" y="171764"/>
                    </a:lnTo>
                    <a:close/>
                    <a:moveTo>
                      <a:pt x="514268" y="0"/>
                    </a:moveTo>
                    <a:cubicBezTo>
                      <a:pt x="520407" y="0"/>
                      <a:pt x="525384" y="4977"/>
                      <a:pt x="525384" y="11116"/>
                    </a:cubicBezTo>
                    <a:lnTo>
                      <a:pt x="525384" y="71819"/>
                    </a:lnTo>
                    <a:cubicBezTo>
                      <a:pt x="578399" y="76498"/>
                      <a:pt x="620516" y="118676"/>
                      <a:pt x="625182" y="171764"/>
                    </a:cubicBezTo>
                    <a:lnTo>
                      <a:pt x="686032" y="171764"/>
                    </a:lnTo>
                    <a:cubicBezTo>
                      <a:pt x="692171" y="171764"/>
                      <a:pt x="697148" y="176741"/>
                      <a:pt x="697148" y="182880"/>
                    </a:cubicBezTo>
                    <a:cubicBezTo>
                      <a:pt x="697148" y="189019"/>
                      <a:pt x="692171" y="193997"/>
                      <a:pt x="686032" y="193997"/>
                    </a:cubicBezTo>
                    <a:lnTo>
                      <a:pt x="625182" y="193997"/>
                    </a:lnTo>
                    <a:cubicBezTo>
                      <a:pt x="620516" y="247085"/>
                      <a:pt x="578399" y="289263"/>
                      <a:pt x="525384" y="293942"/>
                    </a:cubicBezTo>
                    <a:lnTo>
                      <a:pt x="525384" y="354644"/>
                    </a:lnTo>
                    <a:cubicBezTo>
                      <a:pt x="525384" y="360783"/>
                      <a:pt x="520407" y="365760"/>
                      <a:pt x="514268" y="365760"/>
                    </a:cubicBezTo>
                    <a:cubicBezTo>
                      <a:pt x="508128" y="365760"/>
                      <a:pt x="503151" y="360783"/>
                      <a:pt x="503151" y="354644"/>
                    </a:cubicBezTo>
                    <a:lnTo>
                      <a:pt x="503151" y="293942"/>
                    </a:lnTo>
                    <a:cubicBezTo>
                      <a:pt x="450136" y="289263"/>
                      <a:pt x="408019" y="247085"/>
                      <a:pt x="403353" y="193997"/>
                    </a:cubicBezTo>
                    <a:lnTo>
                      <a:pt x="342504" y="193997"/>
                    </a:lnTo>
                    <a:cubicBezTo>
                      <a:pt x="336364" y="193997"/>
                      <a:pt x="331387" y="189019"/>
                      <a:pt x="331387" y="182880"/>
                    </a:cubicBezTo>
                    <a:cubicBezTo>
                      <a:pt x="331387" y="176741"/>
                      <a:pt x="336364" y="171764"/>
                      <a:pt x="342504" y="171764"/>
                    </a:cubicBezTo>
                    <a:lnTo>
                      <a:pt x="403353" y="171764"/>
                    </a:lnTo>
                    <a:cubicBezTo>
                      <a:pt x="408019" y="118676"/>
                      <a:pt x="450136" y="76498"/>
                      <a:pt x="503151" y="71819"/>
                    </a:cubicBezTo>
                    <a:lnTo>
                      <a:pt x="503151" y="11116"/>
                    </a:lnTo>
                    <a:cubicBezTo>
                      <a:pt x="503151" y="4977"/>
                      <a:pt x="508128" y="0"/>
                      <a:pt x="51426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8383" tIns="34190" rIns="34190" bIns="68383" numCol="1" spcCol="0" rtlCol="0" fromWordArt="0" anchor="b" anchorCtr="0" forceAA="0" compatLnSpc="1">
                <a:prstTxWarp prst="textNoShape">
                  <a:avLst/>
                </a:prstTxWarp>
                <a:noAutofit/>
              </a:bodyPr>
              <a:lstStyle/>
              <a:p>
                <a:pPr marL="0" marR="0" lvl="0" indent="0" algn="ctr" defTabSz="683693" rtl="0" eaLnBrk="1" fontAlgn="base" latinLnBrk="0" hangingPunct="1">
                  <a:lnSpc>
                    <a:spcPct val="100000"/>
                  </a:lnSpc>
                  <a:spcBef>
                    <a:spcPct val="0"/>
                  </a:spcBef>
                  <a:spcAft>
                    <a:spcPct val="0"/>
                  </a:spcAft>
                  <a:buClrTx/>
                  <a:buSzTx/>
                  <a:buFontTx/>
                  <a:buNone/>
                  <a:tabLst/>
                  <a:defRPr/>
                </a:pPr>
                <a:endParaRPr kumimoji="0" lang="en-US" sz="1346" b="0" i="0" u="none" strike="noStrike" kern="0" cap="none" spc="-38"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Freeform 239"/>
              <p:cNvSpPr>
                <a:spLocks/>
              </p:cNvSpPr>
              <p:nvPr/>
            </p:nvSpPr>
            <p:spPr bwMode="auto">
              <a:xfrm>
                <a:off x="1677124" y="3892810"/>
                <a:ext cx="147776" cy="218293"/>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a:extLst/>
            </p:spPr>
            <p:txBody>
              <a:bodyPr vert="horz" wrap="square" lIns="91413" tIns="45708" rIns="91413" bIns="45708" numCol="1" anchor="t" anchorCtr="0" compatLnSpc="1">
                <a:prstTxWarp prst="textNoShape">
                  <a:avLst/>
                </a:prstTxWarp>
              </a:bodyPr>
              <a:lstStyle/>
              <a:p>
                <a:pPr marL="0" marR="0" lvl="0" indent="0" algn="l" defTabSz="9317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B4009E"/>
                  </a:solidFill>
                  <a:effectLst/>
                  <a:uLnTx/>
                  <a:uFillTx/>
                  <a:latin typeface="Segoe UI"/>
                  <a:ea typeface="+mn-ea"/>
                  <a:cs typeface="+mn-cs"/>
                </a:endParaRPr>
              </a:p>
            </p:txBody>
          </p:sp>
          <p:grpSp>
            <p:nvGrpSpPr>
              <p:cNvPr id="273" name="Group 272"/>
              <p:cNvGrpSpPr/>
              <p:nvPr/>
            </p:nvGrpSpPr>
            <p:grpSpPr>
              <a:xfrm>
                <a:off x="1645847" y="3245156"/>
                <a:ext cx="226699" cy="186273"/>
                <a:chOff x="5747233" y="2241611"/>
                <a:chExt cx="585773" cy="368342"/>
              </a:xfrm>
              <a:solidFill>
                <a:srgbClr val="FFFFFF"/>
              </a:solidFill>
            </p:grpSpPr>
            <p:sp>
              <p:nvSpPr>
                <p:cNvPr id="275" name="LOAD METER"/>
                <p:cNvSpPr>
                  <a:spLocks noChangeAspect="1"/>
                </p:cNvSpPr>
                <p:nvPr/>
              </p:nvSpPr>
              <p:spPr bwMode="auto">
                <a:xfrm rot="1919497">
                  <a:off x="5879039" y="2282215"/>
                  <a:ext cx="385756" cy="327738"/>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383" tIns="34190" rIns="34190" bIns="68383" numCol="1" spcCol="0" rtlCol="0" fromWordArt="0" anchor="b" anchorCtr="0" forceAA="0" compatLnSpc="1">
                  <a:prstTxWarp prst="textNoShape">
                    <a:avLst/>
                  </a:prstTxWarp>
                  <a:noAutofit/>
                </a:bodyPr>
                <a:lstStyle/>
                <a:p>
                  <a:pPr marL="0" marR="0" lvl="0" indent="0" algn="ctr" defTabSz="683693" rtl="0" eaLnBrk="1" fontAlgn="base" latinLnBrk="0" hangingPunct="1">
                    <a:lnSpc>
                      <a:spcPct val="100000"/>
                    </a:lnSpc>
                    <a:spcBef>
                      <a:spcPct val="0"/>
                    </a:spcBef>
                    <a:spcAft>
                      <a:spcPct val="0"/>
                    </a:spcAft>
                    <a:buClrTx/>
                    <a:buSzTx/>
                    <a:buFontTx/>
                    <a:buNone/>
                    <a:tabLst/>
                    <a:defRPr/>
                  </a:pPr>
                  <a:endParaRPr kumimoji="0" lang="en-US" sz="1346" b="0" i="0" u="none" strike="noStrike" kern="0" cap="none" spc="-38"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ounded Rectangle 6"/>
                <p:cNvSpPr/>
                <p:nvPr/>
              </p:nvSpPr>
              <p:spPr bwMode="auto">
                <a:xfrm rot="16200000">
                  <a:off x="5909293" y="2148219"/>
                  <a:ext cx="330321" cy="517105"/>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91409" tIns="45704" rIns="91409" bIns="45704" numCol="1" rtlCol="0" anchor="ctr" anchorCtr="0" compatLnSpc="1">
                  <a:prstTxWarp prst="textNoShape">
                    <a:avLst/>
                  </a:prstTxWarp>
                </a:bodyPr>
                <a:lstStyle/>
                <a:p>
                  <a:pPr marL="0" marR="0" lvl="0" indent="0" algn="l" defTabSz="8228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135" normalizeH="0" baseline="0" noProof="0" dirty="0">
                    <a:ln>
                      <a:noFill/>
                    </a:ln>
                    <a:gradFill>
                      <a:gsLst>
                        <a:gs pos="0">
                          <a:srgbClr val="FFFFFF"/>
                        </a:gs>
                        <a:gs pos="100000">
                          <a:srgbClr val="FFFFFF"/>
                        </a:gs>
                      </a:gsLst>
                      <a:lin ang="5400000" scaled="0"/>
                    </a:gradFill>
                    <a:effectLst/>
                    <a:uLnTx/>
                    <a:uFillTx/>
                    <a:latin typeface="Segoe Light" pitchFamily="34" charset="0"/>
                    <a:ea typeface="+mn-ea"/>
                    <a:cs typeface="+mn-cs"/>
                  </a:endParaRPr>
                </a:p>
              </p:txBody>
            </p:sp>
            <p:sp>
              <p:nvSpPr>
                <p:cNvPr id="277" name="Rectangle 276"/>
                <p:cNvSpPr/>
                <p:nvPr/>
              </p:nvSpPr>
              <p:spPr bwMode="auto">
                <a:xfrm>
                  <a:off x="5747233" y="2293846"/>
                  <a:ext cx="90003" cy="214937"/>
                </a:xfrm>
                <a:prstGeom prst="rect">
                  <a:avLst/>
                </a:prstGeom>
                <a:grp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30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274" name="Oval 1026"/>
              <p:cNvSpPr/>
              <p:nvPr/>
            </p:nvSpPr>
            <p:spPr bwMode="auto">
              <a:xfrm>
                <a:off x="2228981" y="3545730"/>
                <a:ext cx="94053" cy="191545"/>
              </a:xfrm>
              <a:custGeom>
                <a:avLst/>
                <a:gdLst/>
                <a:ahLst/>
                <a:cxnLst/>
                <a:rect l="l" t="t" r="r" b="b"/>
                <a:pathLst>
                  <a:path w="2822132" h="4659950">
                    <a:moveTo>
                      <a:pt x="2705024" y="1567575"/>
                    </a:moveTo>
                    <a:cubicBezTo>
                      <a:pt x="2763932" y="1561688"/>
                      <a:pt x="2823941" y="1595607"/>
                      <a:pt x="2822091" y="1685314"/>
                    </a:cubicBezTo>
                    <a:cubicBezTo>
                      <a:pt x="2817166" y="1962666"/>
                      <a:pt x="2810283" y="2334361"/>
                      <a:pt x="2814117" y="2720685"/>
                    </a:cubicBezTo>
                    <a:cubicBezTo>
                      <a:pt x="2817770" y="3088847"/>
                      <a:pt x="2302973" y="3832669"/>
                      <a:pt x="1543041" y="3901164"/>
                    </a:cubicBezTo>
                    <a:lnTo>
                      <a:pt x="1543041" y="4383750"/>
                    </a:lnTo>
                    <a:lnTo>
                      <a:pt x="2078959" y="4383750"/>
                    </a:lnTo>
                    <a:cubicBezTo>
                      <a:pt x="2155230" y="4383750"/>
                      <a:pt x="2217059" y="4445579"/>
                      <a:pt x="2217059" y="4521850"/>
                    </a:cubicBezTo>
                    <a:lnTo>
                      <a:pt x="2217058" y="4521850"/>
                    </a:lnTo>
                    <a:cubicBezTo>
                      <a:pt x="2217058" y="4598121"/>
                      <a:pt x="2155229" y="4659950"/>
                      <a:pt x="2078958" y="4659950"/>
                    </a:cubicBezTo>
                    <a:lnTo>
                      <a:pt x="743175" y="4659949"/>
                    </a:lnTo>
                    <a:cubicBezTo>
                      <a:pt x="666904" y="4659949"/>
                      <a:pt x="605075" y="4598121"/>
                      <a:pt x="605075" y="4521850"/>
                    </a:cubicBezTo>
                    <a:cubicBezTo>
                      <a:pt x="605075" y="4445579"/>
                      <a:pt x="666904" y="4383750"/>
                      <a:pt x="743175" y="4383750"/>
                    </a:cubicBezTo>
                    <a:lnTo>
                      <a:pt x="1279091" y="4383750"/>
                    </a:lnTo>
                    <a:lnTo>
                      <a:pt x="1279091" y="3900389"/>
                    </a:lnTo>
                    <a:cubicBezTo>
                      <a:pt x="534155" y="3822464"/>
                      <a:pt x="-1282" y="3168183"/>
                      <a:pt x="3610" y="2671380"/>
                    </a:cubicBezTo>
                    <a:cubicBezTo>
                      <a:pt x="-602" y="2320943"/>
                      <a:pt x="7542" y="2130275"/>
                      <a:pt x="0" y="1681974"/>
                    </a:cubicBezTo>
                    <a:cubicBezTo>
                      <a:pt x="2983" y="1557260"/>
                      <a:pt x="247362" y="1516297"/>
                      <a:pt x="252192" y="1687318"/>
                    </a:cubicBezTo>
                    <a:cubicBezTo>
                      <a:pt x="247498" y="1877390"/>
                      <a:pt x="240491" y="2302498"/>
                      <a:pt x="243298" y="2622376"/>
                    </a:cubicBezTo>
                    <a:cubicBezTo>
                      <a:pt x="246106" y="2942254"/>
                      <a:pt x="599406" y="3690325"/>
                      <a:pt x="1440906" y="3683475"/>
                    </a:cubicBezTo>
                    <a:cubicBezTo>
                      <a:pt x="2282405" y="3676626"/>
                      <a:pt x="2573635" y="2930723"/>
                      <a:pt x="2577390" y="2722681"/>
                    </a:cubicBezTo>
                    <a:cubicBezTo>
                      <a:pt x="2581144" y="2514639"/>
                      <a:pt x="2593758" y="2168319"/>
                      <a:pt x="2594564" y="1688672"/>
                    </a:cubicBezTo>
                    <a:cubicBezTo>
                      <a:pt x="2588310" y="1619156"/>
                      <a:pt x="2646117" y="1573462"/>
                      <a:pt x="2705024" y="1567575"/>
                    </a:cubicBezTo>
                    <a:close/>
                    <a:moveTo>
                      <a:pt x="1701822" y="959183"/>
                    </a:moveTo>
                    <a:cubicBezTo>
                      <a:pt x="1808822" y="959183"/>
                      <a:pt x="1895562" y="1045922"/>
                      <a:pt x="1895562" y="1152922"/>
                    </a:cubicBezTo>
                    <a:cubicBezTo>
                      <a:pt x="1895562" y="1259922"/>
                      <a:pt x="1808822" y="1346662"/>
                      <a:pt x="1701822" y="1346662"/>
                    </a:cubicBezTo>
                    <a:cubicBezTo>
                      <a:pt x="1594822" y="1346662"/>
                      <a:pt x="1508082" y="1259922"/>
                      <a:pt x="1508082" y="1152922"/>
                    </a:cubicBezTo>
                    <a:cubicBezTo>
                      <a:pt x="1508082" y="1045922"/>
                      <a:pt x="1594822" y="959183"/>
                      <a:pt x="1701822" y="959183"/>
                    </a:cubicBezTo>
                    <a:close/>
                    <a:moveTo>
                      <a:pt x="1115995" y="959183"/>
                    </a:moveTo>
                    <a:cubicBezTo>
                      <a:pt x="1222995" y="959183"/>
                      <a:pt x="1309734" y="1045922"/>
                      <a:pt x="1309734" y="1152922"/>
                    </a:cubicBezTo>
                    <a:cubicBezTo>
                      <a:pt x="1309734" y="1259922"/>
                      <a:pt x="1222995" y="1346662"/>
                      <a:pt x="1115995" y="1346662"/>
                    </a:cubicBezTo>
                    <a:cubicBezTo>
                      <a:pt x="1008995" y="1346662"/>
                      <a:pt x="922255" y="1259922"/>
                      <a:pt x="922255" y="1152922"/>
                    </a:cubicBezTo>
                    <a:cubicBezTo>
                      <a:pt x="922255" y="1045922"/>
                      <a:pt x="1008995" y="959183"/>
                      <a:pt x="1115995" y="959183"/>
                    </a:cubicBezTo>
                    <a:close/>
                    <a:moveTo>
                      <a:pt x="1415838" y="514680"/>
                    </a:moveTo>
                    <a:cubicBezTo>
                      <a:pt x="1522838" y="514680"/>
                      <a:pt x="1609577" y="601419"/>
                      <a:pt x="1609577" y="708419"/>
                    </a:cubicBezTo>
                    <a:cubicBezTo>
                      <a:pt x="1609577" y="815420"/>
                      <a:pt x="1522838" y="902159"/>
                      <a:pt x="1415838" y="902159"/>
                    </a:cubicBezTo>
                    <a:cubicBezTo>
                      <a:pt x="1308838" y="902159"/>
                      <a:pt x="1222098" y="815420"/>
                      <a:pt x="1222098" y="708419"/>
                    </a:cubicBezTo>
                    <a:cubicBezTo>
                      <a:pt x="1222098" y="601419"/>
                      <a:pt x="1308838" y="514680"/>
                      <a:pt x="1415838" y="514680"/>
                    </a:cubicBezTo>
                    <a:close/>
                    <a:moveTo>
                      <a:pt x="1394056" y="188424"/>
                    </a:moveTo>
                    <a:cubicBezTo>
                      <a:pt x="983953" y="188424"/>
                      <a:pt x="651501" y="520877"/>
                      <a:pt x="651501" y="930980"/>
                    </a:cubicBezTo>
                    <a:cubicBezTo>
                      <a:pt x="647952" y="1142888"/>
                      <a:pt x="644401" y="1354794"/>
                      <a:pt x="640852" y="1566702"/>
                    </a:cubicBezTo>
                    <a:lnTo>
                      <a:pt x="2147263" y="1556054"/>
                    </a:lnTo>
                    <a:cubicBezTo>
                      <a:pt x="2147263" y="1307307"/>
                      <a:pt x="2150451" y="1410369"/>
                      <a:pt x="2150451" y="926368"/>
                    </a:cubicBezTo>
                    <a:cubicBezTo>
                      <a:pt x="2150451" y="516264"/>
                      <a:pt x="1804160" y="188424"/>
                      <a:pt x="1394056" y="188424"/>
                    </a:cubicBezTo>
                    <a:close/>
                    <a:moveTo>
                      <a:pt x="1411066" y="0"/>
                    </a:moveTo>
                    <a:cubicBezTo>
                      <a:pt x="1956557" y="0"/>
                      <a:pt x="2398764" y="442207"/>
                      <a:pt x="2398764" y="987697"/>
                    </a:cubicBezTo>
                    <a:cubicBezTo>
                      <a:pt x="2398764" y="1469802"/>
                      <a:pt x="2398762" y="1951909"/>
                      <a:pt x="2398762" y="2434014"/>
                    </a:cubicBezTo>
                    <a:cubicBezTo>
                      <a:pt x="2398762" y="2979504"/>
                      <a:pt x="1956555" y="3421711"/>
                      <a:pt x="1411065" y="3421711"/>
                    </a:cubicBezTo>
                    <a:lnTo>
                      <a:pt x="1411066" y="3421709"/>
                    </a:lnTo>
                    <a:cubicBezTo>
                      <a:pt x="865576" y="3421709"/>
                      <a:pt x="423369" y="2979502"/>
                      <a:pt x="423369" y="2434012"/>
                    </a:cubicBezTo>
                    <a:lnTo>
                      <a:pt x="423369" y="987697"/>
                    </a:lnTo>
                    <a:cubicBezTo>
                      <a:pt x="423369" y="442207"/>
                      <a:pt x="865576" y="0"/>
                      <a:pt x="14110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3" tIns="45708" rIns="45708" bIns="91413" numCol="1" spcCol="0" rtlCol="0" fromWordArt="0" anchor="b" anchorCtr="0" forceAA="0" compatLnSpc="1">
                <a:prstTxWarp prst="textNoShape">
                  <a:avLst/>
                </a:prstTxWarp>
                <a:noAutofit/>
              </a:bodyPr>
              <a:lstStyle/>
              <a:p>
                <a:pPr marL="0" marR="0" lvl="0" indent="0" algn="ctr" defTabSz="91393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68" name="Group 367"/>
          <p:cNvGrpSpPr/>
          <p:nvPr/>
        </p:nvGrpSpPr>
        <p:grpSpPr>
          <a:xfrm>
            <a:off x="9743750" y="3865939"/>
            <a:ext cx="339050" cy="333281"/>
            <a:chOff x="838200" y="3352800"/>
            <a:chExt cx="1124168" cy="1131798"/>
          </a:xfrm>
          <a:solidFill>
            <a:schemeClr val="bg1"/>
          </a:solidFill>
        </p:grpSpPr>
        <p:sp>
          <p:nvSpPr>
            <p:cNvPr id="369" name="Rounded Rectangle 4"/>
            <p:cNvSpPr>
              <a:spLocks noChangeAspect="1"/>
            </p:cNvSpPr>
            <p:nvPr/>
          </p:nvSpPr>
          <p:spPr bwMode="auto">
            <a:xfrm>
              <a:off x="838200" y="3352800"/>
              <a:ext cx="1124168" cy="1131798"/>
            </a:xfrm>
            <a:custGeom>
              <a:avLst/>
              <a:gdLst/>
              <a:ahLst/>
              <a:cxnLst/>
              <a:rect l="l" t="t" r="r" b="b"/>
              <a:pathLst>
                <a:path w="1564585" h="1575614">
                  <a:moveTo>
                    <a:pt x="1215054" y="1392565"/>
                  </a:moveTo>
                  <a:cubicBezTo>
                    <a:pt x="1231805" y="1392565"/>
                    <a:pt x="1245384" y="1406144"/>
                    <a:pt x="1245384" y="1422895"/>
                  </a:cubicBezTo>
                  <a:lnTo>
                    <a:pt x="1245384" y="1545284"/>
                  </a:lnTo>
                  <a:cubicBezTo>
                    <a:pt x="1245384" y="1562035"/>
                    <a:pt x="1231805" y="1575614"/>
                    <a:pt x="1215054" y="1575614"/>
                  </a:cubicBezTo>
                  <a:cubicBezTo>
                    <a:pt x="1198303" y="1575614"/>
                    <a:pt x="1184724" y="1562035"/>
                    <a:pt x="1184724" y="1545284"/>
                  </a:cubicBezTo>
                  <a:lnTo>
                    <a:pt x="1184724" y="1422895"/>
                  </a:lnTo>
                  <a:cubicBezTo>
                    <a:pt x="1184724" y="1406144"/>
                    <a:pt x="1198303" y="1392565"/>
                    <a:pt x="1215054" y="1392565"/>
                  </a:cubicBezTo>
                  <a:close/>
                  <a:moveTo>
                    <a:pt x="999674" y="1392565"/>
                  </a:moveTo>
                  <a:cubicBezTo>
                    <a:pt x="1016425" y="1392565"/>
                    <a:pt x="1030004" y="1406144"/>
                    <a:pt x="1030004" y="1422895"/>
                  </a:cubicBezTo>
                  <a:lnTo>
                    <a:pt x="1030004" y="1545284"/>
                  </a:lnTo>
                  <a:cubicBezTo>
                    <a:pt x="1030004" y="1562035"/>
                    <a:pt x="1016425" y="1575614"/>
                    <a:pt x="999674" y="1575614"/>
                  </a:cubicBezTo>
                  <a:cubicBezTo>
                    <a:pt x="982923" y="1575614"/>
                    <a:pt x="969344" y="1562035"/>
                    <a:pt x="969344" y="1545284"/>
                  </a:cubicBezTo>
                  <a:lnTo>
                    <a:pt x="969344" y="1422895"/>
                  </a:lnTo>
                  <a:cubicBezTo>
                    <a:pt x="969344" y="1406144"/>
                    <a:pt x="982923" y="1392565"/>
                    <a:pt x="999674" y="1392565"/>
                  </a:cubicBezTo>
                  <a:close/>
                  <a:moveTo>
                    <a:pt x="784295" y="1392565"/>
                  </a:moveTo>
                  <a:cubicBezTo>
                    <a:pt x="801046" y="1392565"/>
                    <a:pt x="814625" y="1406144"/>
                    <a:pt x="814625" y="1422895"/>
                  </a:cubicBezTo>
                  <a:lnTo>
                    <a:pt x="814625" y="1545284"/>
                  </a:lnTo>
                  <a:cubicBezTo>
                    <a:pt x="814625" y="1562035"/>
                    <a:pt x="801046" y="1575614"/>
                    <a:pt x="784295" y="1575614"/>
                  </a:cubicBezTo>
                  <a:cubicBezTo>
                    <a:pt x="767544" y="1575614"/>
                    <a:pt x="753965" y="1562035"/>
                    <a:pt x="753965" y="1545284"/>
                  </a:cubicBezTo>
                  <a:lnTo>
                    <a:pt x="753965" y="1422895"/>
                  </a:lnTo>
                  <a:cubicBezTo>
                    <a:pt x="753965" y="1406144"/>
                    <a:pt x="767544" y="1392565"/>
                    <a:pt x="784295" y="1392565"/>
                  </a:cubicBezTo>
                  <a:close/>
                  <a:moveTo>
                    <a:pt x="568916" y="1392565"/>
                  </a:moveTo>
                  <a:cubicBezTo>
                    <a:pt x="585667" y="1392565"/>
                    <a:pt x="599246" y="1406144"/>
                    <a:pt x="599246" y="1422895"/>
                  </a:cubicBezTo>
                  <a:lnTo>
                    <a:pt x="599246" y="1545284"/>
                  </a:lnTo>
                  <a:cubicBezTo>
                    <a:pt x="599246" y="1562035"/>
                    <a:pt x="585667" y="1575614"/>
                    <a:pt x="568916" y="1575614"/>
                  </a:cubicBezTo>
                  <a:cubicBezTo>
                    <a:pt x="552165" y="1575614"/>
                    <a:pt x="538586" y="1562035"/>
                    <a:pt x="538586" y="1545284"/>
                  </a:cubicBezTo>
                  <a:lnTo>
                    <a:pt x="538586" y="1422895"/>
                  </a:lnTo>
                  <a:cubicBezTo>
                    <a:pt x="538586" y="1406144"/>
                    <a:pt x="552165" y="1392565"/>
                    <a:pt x="568916" y="1392565"/>
                  </a:cubicBezTo>
                  <a:close/>
                  <a:moveTo>
                    <a:pt x="353537" y="1392565"/>
                  </a:moveTo>
                  <a:cubicBezTo>
                    <a:pt x="370288" y="1392565"/>
                    <a:pt x="383867" y="1406144"/>
                    <a:pt x="383867" y="1422895"/>
                  </a:cubicBezTo>
                  <a:lnTo>
                    <a:pt x="383867" y="1545284"/>
                  </a:lnTo>
                  <a:cubicBezTo>
                    <a:pt x="383867" y="1562035"/>
                    <a:pt x="370288" y="1575614"/>
                    <a:pt x="353537" y="1575614"/>
                  </a:cubicBezTo>
                  <a:cubicBezTo>
                    <a:pt x="336786" y="1575614"/>
                    <a:pt x="323207" y="1562035"/>
                    <a:pt x="323207" y="1545284"/>
                  </a:cubicBezTo>
                  <a:lnTo>
                    <a:pt x="323207" y="1422895"/>
                  </a:lnTo>
                  <a:cubicBezTo>
                    <a:pt x="323207" y="1406144"/>
                    <a:pt x="336786" y="1392565"/>
                    <a:pt x="353537" y="1392565"/>
                  </a:cubicBezTo>
                  <a:close/>
                  <a:moveTo>
                    <a:pt x="1411866" y="1184859"/>
                  </a:moveTo>
                  <a:lnTo>
                    <a:pt x="1534255" y="1184859"/>
                  </a:lnTo>
                  <a:cubicBezTo>
                    <a:pt x="1551006" y="1184859"/>
                    <a:pt x="1564585" y="1198438"/>
                    <a:pt x="1564585" y="1215189"/>
                  </a:cubicBezTo>
                  <a:cubicBezTo>
                    <a:pt x="1564585" y="1231940"/>
                    <a:pt x="1551006" y="1245519"/>
                    <a:pt x="1534255" y="1245519"/>
                  </a:cubicBezTo>
                  <a:lnTo>
                    <a:pt x="1411866" y="1245519"/>
                  </a:lnTo>
                  <a:cubicBezTo>
                    <a:pt x="1395115" y="1245519"/>
                    <a:pt x="1381536" y="1231940"/>
                    <a:pt x="1381536" y="1215189"/>
                  </a:cubicBezTo>
                  <a:cubicBezTo>
                    <a:pt x="1381536" y="1198438"/>
                    <a:pt x="1395115" y="1184859"/>
                    <a:pt x="1411866" y="1184859"/>
                  </a:cubicBezTo>
                  <a:close/>
                  <a:moveTo>
                    <a:pt x="30330" y="1184858"/>
                  </a:moveTo>
                  <a:lnTo>
                    <a:pt x="152719" y="1184858"/>
                  </a:lnTo>
                  <a:cubicBezTo>
                    <a:pt x="169470" y="1184858"/>
                    <a:pt x="183049" y="1198437"/>
                    <a:pt x="183049" y="1215188"/>
                  </a:cubicBezTo>
                  <a:cubicBezTo>
                    <a:pt x="183049" y="1231939"/>
                    <a:pt x="169470" y="1245518"/>
                    <a:pt x="152719" y="1245518"/>
                  </a:cubicBezTo>
                  <a:lnTo>
                    <a:pt x="30330" y="1245518"/>
                  </a:lnTo>
                  <a:cubicBezTo>
                    <a:pt x="13579" y="1245518"/>
                    <a:pt x="0" y="1231939"/>
                    <a:pt x="0" y="1215188"/>
                  </a:cubicBezTo>
                  <a:cubicBezTo>
                    <a:pt x="0" y="1198437"/>
                    <a:pt x="13579" y="1184858"/>
                    <a:pt x="30330" y="1184858"/>
                  </a:cubicBezTo>
                  <a:close/>
                  <a:moveTo>
                    <a:pt x="1411866" y="969674"/>
                  </a:moveTo>
                  <a:lnTo>
                    <a:pt x="1534255" y="969674"/>
                  </a:lnTo>
                  <a:cubicBezTo>
                    <a:pt x="1551006" y="969674"/>
                    <a:pt x="1564585" y="983253"/>
                    <a:pt x="1564585" y="1000004"/>
                  </a:cubicBezTo>
                  <a:cubicBezTo>
                    <a:pt x="1564585" y="1016755"/>
                    <a:pt x="1551006" y="1030334"/>
                    <a:pt x="1534255" y="1030334"/>
                  </a:cubicBezTo>
                  <a:lnTo>
                    <a:pt x="1411866" y="1030334"/>
                  </a:lnTo>
                  <a:cubicBezTo>
                    <a:pt x="1395115" y="1030334"/>
                    <a:pt x="1381536" y="1016755"/>
                    <a:pt x="1381536" y="1000004"/>
                  </a:cubicBezTo>
                  <a:cubicBezTo>
                    <a:pt x="1381536" y="983253"/>
                    <a:pt x="1395115" y="969674"/>
                    <a:pt x="1411866" y="969674"/>
                  </a:cubicBezTo>
                  <a:close/>
                  <a:moveTo>
                    <a:pt x="30330" y="969673"/>
                  </a:moveTo>
                  <a:lnTo>
                    <a:pt x="152719" y="969673"/>
                  </a:lnTo>
                  <a:cubicBezTo>
                    <a:pt x="169470" y="969673"/>
                    <a:pt x="183049" y="983252"/>
                    <a:pt x="183049" y="1000003"/>
                  </a:cubicBezTo>
                  <a:cubicBezTo>
                    <a:pt x="183049" y="1016754"/>
                    <a:pt x="169470" y="1030333"/>
                    <a:pt x="152719" y="1030333"/>
                  </a:cubicBezTo>
                  <a:lnTo>
                    <a:pt x="30330" y="1030333"/>
                  </a:lnTo>
                  <a:cubicBezTo>
                    <a:pt x="13579" y="1030333"/>
                    <a:pt x="0" y="1016754"/>
                    <a:pt x="0" y="1000003"/>
                  </a:cubicBezTo>
                  <a:cubicBezTo>
                    <a:pt x="0" y="983252"/>
                    <a:pt x="13579" y="969673"/>
                    <a:pt x="30330" y="969673"/>
                  </a:cubicBezTo>
                  <a:close/>
                  <a:moveTo>
                    <a:pt x="1411866" y="754489"/>
                  </a:moveTo>
                  <a:lnTo>
                    <a:pt x="1534255" y="754489"/>
                  </a:lnTo>
                  <a:cubicBezTo>
                    <a:pt x="1551006" y="754489"/>
                    <a:pt x="1564585" y="768068"/>
                    <a:pt x="1564585" y="784819"/>
                  </a:cubicBezTo>
                  <a:cubicBezTo>
                    <a:pt x="1564585" y="801570"/>
                    <a:pt x="1551006" y="815149"/>
                    <a:pt x="1534255" y="815149"/>
                  </a:cubicBezTo>
                  <a:lnTo>
                    <a:pt x="1411866" y="815149"/>
                  </a:lnTo>
                  <a:cubicBezTo>
                    <a:pt x="1395115" y="815149"/>
                    <a:pt x="1381536" y="801570"/>
                    <a:pt x="1381536" y="784819"/>
                  </a:cubicBezTo>
                  <a:cubicBezTo>
                    <a:pt x="1381536" y="768068"/>
                    <a:pt x="1395115" y="754489"/>
                    <a:pt x="1411866" y="754489"/>
                  </a:cubicBezTo>
                  <a:close/>
                  <a:moveTo>
                    <a:pt x="30330" y="754488"/>
                  </a:moveTo>
                  <a:lnTo>
                    <a:pt x="152719" y="754488"/>
                  </a:lnTo>
                  <a:cubicBezTo>
                    <a:pt x="169470" y="754488"/>
                    <a:pt x="183049" y="768067"/>
                    <a:pt x="183049" y="784818"/>
                  </a:cubicBezTo>
                  <a:cubicBezTo>
                    <a:pt x="183049" y="801569"/>
                    <a:pt x="169470" y="815148"/>
                    <a:pt x="152719" y="815148"/>
                  </a:cubicBezTo>
                  <a:lnTo>
                    <a:pt x="30330" y="815148"/>
                  </a:lnTo>
                  <a:cubicBezTo>
                    <a:pt x="13579" y="815148"/>
                    <a:pt x="0" y="801569"/>
                    <a:pt x="0" y="784818"/>
                  </a:cubicBezTo>
                  <a:cubicBezTo>
                    <a:pt x="0" y="768067"/>
                    <a:pt x="13579" y="754488"/>
                    <a:pt x="30330" y="754488"/>
                  </a:cubicBezTo>
                  <a:close/>
                  <a:moveTo>
                    <a:pt x="737960" y="689686"/>
                  </a:moveTo>
                  <a:cubicBezTo>
                    <a:pt x="750866" y="689697"/>
                    <a:pt x="764415" y="689824"/>
                    <a:pt x="778995" y="690136"/>
                  </a:cubicBezTo>
                  <a:cubicBezTo>
                    <a:pt x="837315" y="691386"/>
                    <a:pt x="841871" y="769655"/>
                    <a:pt x="779701" y="770318"/>
                  </a:cubicBezTo>
                  <a:cubicBezTo>
                    <a:pt x="736163" y="770782"/>
                    <a:pt x="715854" y="770596"/>
                    <a:pt x="694372" y="770442"/>
                  </a:cubicBezTo>
                  <a:lnTo>
                    <a:pt x="694372" y="690026"/>
                  </a:lnTo>
                  <a:cubicBezTo>
                    <a:pt x="708429" y="689822"/>
                    <a:pt x="722747" y="689673"/>
                    <a:pt x="737960" y="689686"/>
                  </a:cubicBezTo>
                  <a:close/>
                  <a:moveTo>
                    <a:pt x="627146" y="630802"/>
                  </a:moveTo>
                  <a:lnTo>
                    <a:pt x="627146" y="950967"/>
                  </a:lnTo>
                  <a:lnTo>
                    <a:pt x="694372" y="950967"/>
                  </a:lnTo>
                  <a:lnTo>
                    <a:pt x="694372" y="834465"/>
                  </a:lnTo>
                  <a:lnTo>
                    <a:pt x="797662" y="834465"/>
                  </a:lnTo>
                  <a:cubicBezTo>
                    <a:pt x="913769" y="835022"/>
                    <a:pt x="918695" y="631842"/>
                    <a:pt x="797662" y="631763"/>
                  </a:cubicBezTo>
                  <a:lnTo>
                    <a:pt x="694372" y="631763"/>
                  </a:lnTo>
                  <a:lnTo>
                    <a:pt x="694372" y="630802"/>
                  </a:lnTo>
                  <a:close/>
                  <a:moveTo>
                    <a:pt x="335808" y="630799"/>
                  </a:moveTo>
                  <a:lnTo>
                    <a:pt x="335808" y="689917"/>
                  </a:lnTo>
                  <a:lnTo>
                    <a:pt x="430282" y="689917"/>
                  </a:lnTo>
                  <a:lnTo>
                    <a:pt x="430282" y="950965"/>
                  </a:lnTo>
                  <a:lnTo>
                    <a:pt x="497509" y="950965"/>
                  </a:lnTo>
                  <a:lnTo>
                    <a:pt x="497509" y="689917"/>
                  </a:lnTo>
                  <a:lnTo>
                    <a:pt x="591983" y="689917"/>
                  </a:lnTo>
                  <a:lnTo>
                    <a:pt x="591983" y="630799"/>
                  </a:lnTo>
                  <a:close/>
                  <a:moveTo>
                    <a:pt x="1008367" y="624513"/>
                  </a:moveTo>
                  <a:cubicBezTo>
                    <a:pt x="976465" y="624748"/>
                    <a:pt x="944563" y="624983"/>
                    <a:pt x="912661" y="625218"/>
                  </a:cubicBezTo>
                  <a:lnTo>
                    <a:pt x="912661" y="654776"/>
                  </a:lnTo>
                  <a:lnTo>
                    <a:pt x="912661" y="654777"/>
                  </a:lnTo>
                  <a:lnTo>
                    <a:pt x="912661" y="951101"/>
                  </a:lnTo>
                  <a:lnTo>
                    <a:pt x="979888" y="951101"/>
                  </a:lnTo>
                  <a:lnTo>
                    <a:pt x="979888" y="735972"/>
                  </a:lnTo>
                  <a:lnTo>
                    <a:pt x="1030704" y="904794"/>
                  </a:lnTo>
                  <a:lnTo>
                    <a:pt x="1041960" y="951101"/>
                  </a:lnTo>
                  <a:lnTo>
                    <a:pt x="1110930" y="951101"/>
                  </a:lnTo>
                  <a:lnTo>
                    <a:pt x="1121497" y="901284"/>
                  </a:lnTo>
                  <a:lnTo>
                    <a:pt x="1161550" y="742420"/>
                  </a:lnTo>
                  <a:lnTo>
                    <a:pt x="1161550" y="951101"/>
                  </a:lnTo>
                  <a:lnTo>
                    <a:pt x="1228776" y="951101"/>
                  </a:lnTo>
                  <a:lnTo>
                    <a:pt x="1228776" y="650646"/>
                  </a:lnTo>
                  <a:lnTo>
                    <a:pt x="1228774" y="650646"/>
                  </a:lnTo>
                  <a:lnTo>
                    <a:pt x="1228774" y="625218"/>
                  </a:lnTo>
                  <a:lnTo>
                    <a:pt x="1130245" y="625218"/>
                  </a:lnTo>
                  <a:lnTo>
                    <a:pt x="1127918" y="635434"/>
                  </a:lnTo>
                  <a:lnTo>
                    <a:pt x="1127577" y="635348"/>
                  </a:lnTo>
                  <a:lnTo>
                    <a:pt x="1074594" y="845502"/>
                  </a:lnTo>
                  <a:lnTo>
                    <a:pt x="1011652" y="636396"/>
                  </a:lnTo>
                  <a:lnTo>
                    <a:pt x="1011366" y="636481"/>
                  </a:lnTo>
                  <a:close/>
                  <a:moveTo>
                    <a:pt x="1411866" y="539305"/>
                  </a:moveTo>
                  <a:lnTo>
                    <a:pt x="1534255" y="539305"/>
                  </a:lnTo>
                  <a:cubicBezTo>
                    <a:pt x="1551006" y="539305"/>
                    <a:pt x="1564585" y="552884"/>
                    <a:pt x="1564585" y="569635"/>
                  </a:cubicBezTo>
                  <a:cubicBezTo>
                    <a:pt x="1564585" y="586386"/>
                    <a:pt x="1551006" y="599965"/>
                    <a:pt x="1534255" y="599965"/>
                  </a:cubicBezTo>
                  <a:lnTo>
                    <a:pt x="1411866" y="599965"/>
                  </a:lnTo>
                  <a:cubicBezTo>
                    <a:pt x="1395115" y="599965"/>
                    <a:pt x="1381536" y="586386"/>
                    <a:pt x="1381536" y="569635"/>
                  </a:cubicBezTo>
                  <a:cubicBezTo>
                    <a:pt x="1381536" y="552884"/>
                    <a:pt x="1395115" y="539305"/>
                    <a:pt x="1411866" y="539305"/>
                  </a:cubicBezTo>
                  <a:close/>
                  <a:moveTo>
                    <a:pt x="30330" y="539304"/>
                  </a:moveTo>
                  <a:lnTo>
                    <a:pt x="152719" y="539304"/>
                  </a:lnTo>
                  <a:cubicBezTo>
                    <a:pt x="169470" y="539304"/>
                    <a:pt x="183049" y="552883"/>
                    <a:pt x="183049" y="569634"/>
                  </a:cubicBezTo>
                  <a:cubicBezTo>
                    <a:pt x="183049" y="586385"/>
                    <a:pt x="169470" y="599964"/>
                    <a:pt x="152719" y="599964"/>
                  </a:cubicBezTo>
                  <a:lnTo>
                    <a:pt x="30330" y="599964"/>
                  </a:lnTo>
                  <a:cubicBezTo>
                    <a:pt x="13579" y="599964"/>
                    <a:pt x="0" y="586385"/>
                    <a:pt x="0" y="569634"/>
                  </a:cubicBezTo>
                  <a:cubicBezTo>
                    <a:pt x="0" y="552883"/>
                    <a:pt x="13579" y="539304"/>
                    <a:pt x="30330" y="539304"/>
                  </a:cubicBezTo>
                  <a:close/>
                  <a:moveTo>
                    <a:pt x="1411866" y="324121"/>
                  </a:moveTo>
                  <a:lnTo>
                    <a:pt x="1534255" y="324121"/>
                  </a:lnTo>
                  <a:cubicBezTo>
                    <a:pt x="1551006" y="324121"/>
                    <a:pt x="1564585" y="337700"/>
                    <a:pt x="1564585" y="354451"/>
                  </a:cubicBezTo>
                  <a:cubicBezTo>
                    <a:pt x="1564585" y="371202"/>
                    <a:pt x="1551006" y="384781"/>
                    <a:pt x="1534255" y="384781"/>
                  </a:cubicBezTo>
                  <a:lnTo>
                    <a:pt x="1411866" y="384781"/>
                  </a:lnTo>
                  <a:cubicBezTo>
                    <a:pt x="1395115" y="384781"/>
                    <a:pt x="1381536" y="371202"/>
                    <a:pt x="1381536" y="354451"/>
                  </a:cubicBezTo>
                  <a:cubicBezTo>
                    <a:pt x="1381536" y="337700"/>
                    <a:pt x="1395115" y="324121"/>
                    <a:pt x="1411866" y="324121"/>
                  </a:cubicBezTo>
                  <a:close/>
                  <a:moveTo>
                    <a:pt x="30330" y="324120"/>
                  </a:moveTo>
                  <a:lnTo>
                    <a:pt x="152719" y="324120"/>
                  </a:lnTo>
                  <a:cubicBezTo>
                    <a:pt x="169470" y="324120"/>
                    <a:pt x="183049" y="337699"/>
                    <a:pt x="183049" y="354450"/>
                  </a:cubicBezTo>
                  <a:cubicBezTo>
                    <a:pt x="183049" y="371201"/>
                    <a:pt x="169470" y="384780"/>
                    <a:pt x="152719" y="384780"/>
                  </a:cubicBezTo>
                  <a:lnTo>
                    <a:pt x="30330" y="384780"/>
                  </a:lnTo>
                  <a:cubicBezTo>
                    <a:pt x="13579" y="384780"/>
                    <a:pt x="0" y="371201"/>
                    <a:pt x="0" y="354450"/>
                  </a:cubicBezTo>
                  <a:cubicBezTo>
                    <a:pt x="0" y="337699"/>
                    <a:pt x="13579" y="324120"/>
                    <a:pt x="30330" y="324120"/>
                  </a:cubicBezTo>
                  <a:close/>
                  <a:moveTo>
                    <a:pt x="311568" y="244964"/>
                  </a:moveTo>
                  <a:lnTo>
                    <a:pt x="1257884" y="244964"/>
                  </a:lnTo>
                  <a:cubicBezTo>
                    <a:pt x="1293127" y="244964"/>
                    <a:pt x="1321698" y="273535"/>
                    <a:pt x="1321698" y="308778"/>
                  </a:cubicBezTo>
                  <a:lnTo>
                    <a:pt x="1321698" y="1278430"/>
                  </a:lnTo>
                  <a:cubicBezTo>
                    <a:pt x="1321698" y="1313673"/>
                    <a:pt x="1293127" y="1342244"/>
                    <a:pt x="1257884" y="1342244"/>
                  </a:cubicBezTo>
                  <a:lnTo>
                    <a:pt x="311568" y="1342244"/>
                  </a:lnTo>
                  <a:cubicBezTo>
                    <a:pt x="276325" y="1342244"/>
                    <a:pt x="247754" y="1313673"/>
                    <a:pt x="247754" y="1278430"/>
                  </a:cubicBezTo>
                  <a:lnTo>
                    <a:pt x="247754" y="308778"/>
                  </a:lnTo>
                  <a:cubicBezTo>
                    <a:pt x="247754" y="273535"/>
                    <a:pt x="276325" y="244964"/>
                    <a:pt x="311568" y="244964"/>
                  </a:cubicBezTo>
                  <a:close/>
                  <a:moveTo>
                    <a:pt x="1215054" y="0"/>
                  </a:moveTo>
                  <a:cubicBezTo>
                    <a:pt x="1231805" y="0"/>
                    <a:pt x="1245384" y="13579"/>
                    <a:pt x="1245384" y="30330"/>
                  </a:cubicBezTo>
                  <a:lnTo>
                    <a:pt x="1245384" y="152719"/>
                  </a:lnTo>
                  <a:cubicBezTo>
                    <a:pt x="1245384" y="169470"/>
                    <a:pt x="1231805" y="183049"/>
                    <a:pt x="1215054" y="183049"/>
                  </a:cubicBezTo>
                  <a:cubicBezTo>
                    <a:pt x="1198303" y="183049"/>
                    <a:pt x="1184724" y="169470"/>
                    <a:pt x="1184724" y="152719"/>
                  </a:cubicBezTo>
                  <a:lnTo>
                    <a:pt x="1184724" y="30330"/>
                  </a:lnTo>
                  <a:cubicBezTo>
                    <a:pt x="1184724" y="13579"/>
                    <a:pt x="1198303" y="0"/>
                    <a:pt x="1215054" y="0"/>
                  </a:cubicBezTo>
                  <a:close/>
                  <a:moveTo>
                    <a:pt x="999674" y="0"/>
                  </a:moveTo>
                  <a:cubicBezTo>
                    <a:pt x="1016425" y="0"/>
                    <a:pt x="1030004" y="13579"/>
                    <a:pt x="1030004" y="30330"/>
                  </a:cubicBezTo>
                  <a:lnTo>
                    <a:pt x="1030004" y="152719"/>
                  </a:lnTo>
                  <a:cubicBezTo>
                    <a:pt x="1030004" y="169470"/>
                    <a:pt x="1016425" y="183049"/>
                    <a:pt x="999674" y="183049"/>
                  </a:cubicBezTo>
                  <a:cubicBezTo>
                    <a:pt x="982923" y="183049"/>
                    <a:pt x="969344" y="169470"/>
                    <a:pt x="969344" y="152719"/>
                  </a:cubicBezTo>
                  <a:lnTo>
                    <a:pt x="969344" y="30330"/>
                  </a:lnTo>
                  <a:cubicBezTo>
                    <a:pt x="969344" y="13579"/>
                    <a:pt x="982923" y="0"/>
                    <a:pt x="999674" y="0"/>
                  </a:cubicBezTo>
                  <a:close/>
                  <a:moveTo>
                    <a:pt x="784295" y="0"/>
                  </a:moveTo>
                  <a:cubicBezTo>
                    <a:pt x="801046" y="0"/>
                    <a:pt x="814625" y="13579"/>
                    <a:pt x="814625" y="30330"/>
                  </a:cubicBezTo>
                  <a:lnTo>
                    <a:pt x="814625" y="152719"/>
                  </a:lnTo>
                  <a:cubicBezTo>
                    <a:pt x="814625" y="169470"/>
                    <a:pt x="801046" y="183049"/>
                    <a:pt x="784295" y="183049"/>
                  </a:cubicBezTo>
                  <a:cubicBezTo>
                    <a:pt x="767544" y="183049"/>
                    <a:pt x="753965" y="169470"/>
                    <a:pt x="753965" y="152719"/>
                  </a:cubicBezTo>
                  <a:lnTo>
                    <a:pt x="753965" y="30330"/>
                  </a:lnTo>
                  <a:cubicBezTo>
                    <a:pt x="753965" y="13579"/>
                    <a:pt x="767544" y="0"/>
                    <a:pt x="784295" y="0"/>
                  </a:cubicBezTo>
                  <a:close/>
                  <a:moveTo>
                    <a:pt x="568916" y="0"/>
                  </a:moveTo>
                  <a:cubicBezTo>
                    <a:pt x="585667" y="0"/>
                    <a:pt x="599246" y="13579"/>
                    <a:pt x="599246" y="30330"/>
                  </a:cubicBezTo>
                  <a:lnTo>
                    <a:pt x="599246" y="152719"/>
                  </a:lnTo>
                  <a:cubicBezTo>
                    <a:pt x="599246" y="169470"/>
                    <a:pt x="585667" y="183049"/>
                    <a:pt x="568916" y="183049"/>
                  </a:cubicBezTo>
                  <a:cubicBezTo>
                    <a:pt x="552165" y="183049"/>
                    <a:pt x="538586" y="169470"/>
                    <a:pt x="538586" y="152719"/>
                  </a:cubicBezTo>
                  <a:lnTo>
                    <a:pt x="538586" y="30330"/>
                  </a:lnTo>
                  <a:cubicBezTo>
                    <a:pt x="538586" y="13579"/>
                    <a:pt x="552165" y="0"/>
                    <a:pt x="568916" y="0"/>
                  </a:cubicBezTo>
                  <a:close/>
                  <a:moveTo>
                    <a:pt x="353537" y="0"/>
                  </a:moveTo>
                  <a:cubicBezTo>
                    <a:pt x="370288" y="0"/>
                    <a:pt x="383867" y="13579"/>
                    <a:pt x="383867" y="30330"/>
                  </a:cubicBezTo>
                  <a:lnTo>
                    <a:pt x="383867" y="152719"/>
                  </a:lnTo>
                  <a:cubicBezTo>
                    <a:pt x="383867" y="169470"/>
                    <a:pt x="370288" y="183049"/>
                    <a:pt x="353537" y="183049"/>
                  </a:cubicBezTo>
                  <a:cubicBezTo>
                    <a:pt x="336786" y="183049"/>
                    <a:pt x="323207" y="169470"/>
                    <a:pt x="323207" y="152719"/>
                  </a:cubicBezTo>
                  <a:lnTo>
                    <a:pt x="323207" y="30330"/>
                  </a:lnTo>
                  <a:cubicBezTo>
                    <a:pt x="323207" y="13579"/>
                    <a:pt x="336786" y="0"/>
                    <a:pt x="35353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1" tIns="62156" rIns="62156" bIns="124311" numCol="1" spcCol="0" rtlCol="0" fromWordArt="0" anchor="b" anchorCtr="0" forceAA="0" compatLnSpc="1">
              <a:prstTxWarp prst="textNoShape">
                <a:avLst/>
              </a:prstTxWarp>
              <a:noAutofit/>
            </a:bodyPr>
            <a:lstStyle/>
            <a:p>
              <a:pPr marL="0" marR="0" lvl="0" indent="0" algn="ctr" defTabSz="124285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68"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0" name="Rectangle 369"/>
            <p:cNvSpPr/>
            <p:nvPr/>
          </p:nvSpPr>
          <p:spPr bwMode="auto">
            <a:xfrm>
              <a:off x="1057384" y="3613899"/>
              <a:ext cx="685800" cy="609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1" tIns="62156" rIns="62156" bIns="124311" numCol="1" spcCol="0" rtlCol="0" fromWordArt="0" anchor="b" anchorCtr="0" forceAA="0" compatLnSpc="1">
              <a:prstTxWarp prst="textNoShape">
                <a:avLst/>
              </a:prstTxWarp>
              <a:noAutofit/>
            </a:bodyPr>
            <a:lstStyle/>
            <a:p>
              <a:pPr marL="0" marR="0" lvl="0" indent="0" algn="ctr" defTabSz="124285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68"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2" name="Content Placeholder 6"/>
          <p:cNvSpPr txBox="1">
            <a:spLocks/>
          </p:cNvSpPr>
          <p:nvPr/>
        </p:nvSpPr>
        <p:spPr>
          <a:xfrm>
            <a:off x="1265237" y="1915062"/>
            <a:ext cx="5551309" cy="3449210"/>
          </a:xfrm>
          <a:prstGeom prst="rect">
            <a:avLst/>
          </a:prstGeom>
        </p:spPr>
        <p:txBody>
          <a:bodyPr vert="horz" wrap="square" lIns="146263" tIns="91413" rIns="146263" bIns="91413"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68373" rtl="0" eaLnBrk="1" fontAlgn="auto" latinLnBrk="0" hangingPunct="1">
              <a:lnSpc>
                <a:spcPct val="100000"/>
              </a:lnSpc>
              <a:spcBef>
                <a:spcPts val="0"/>
              </a:spcBef>
              <a:spcAft>
                <a:spcPts val="2448"/>
              </a:spcAft>
              <a:buClrTx/>
              <a:buSzPct val="90000"/>
              <a:buFont typeface="Arial" pitchFamily="34" charset="0"/>
              <a:buNone/>
              <a:tabLst/>
              <a:defRPr/>
            </a:pPr>
            <a:r>
              <a:rPr kumimoji="0" lang="en-US" sz="2400" b="1" i="0" u="none" strike="noStrike" kern="1200" cap="none" spc="0" normalizeH="0" baseline="0" noProof="0" dirty="0">
                <a:ln>
                  <a:noFill/>
                </a:ln>
                <a:solidFill>
                  <a:srgbClr val="FFFFFF"/>
                </a:solidFill>
                <a:effectLst/>
                <a:uLnTx/>
                <a:uFillTx/>
                <a:latin typeface="Segoe UI Light"/>
                <a:ea typeface="+mn-ea"/>
                <a:cs typeface="+mn-cs"/>
              </a:rPr>
              <a:t>One platform</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 that scales down to small and low cost devices</a:t>
            </a:r>
          </a:p>
          <a:p>
            <a:pPr marL="0" marR="0" lvl="0" indent="0" algn="l" defTabSz="1268373" rtl="0" eaLnBrk="1" fontAlgn="auto" latinLnBrk="0" hangingPunct="1">
              <a:lnSpc>
                <a:spcPct val="100000"/>
              </a:lnSpc>
              <a:spcBef>
                <a:spcPts val="0"/>
              </a:spcBef>
              <a:spcAft>
                <a:spcPts val="2448"/>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Leading </a:t>
            </a:r>
            <a:r>
              <a:rPr kumimoji="0" lang="en-US" sz="2400" b="1" i="0" u="none" strike="noStrike" kern="1200" cap="none" spc="0" normalizeH="0" baseline="0" noProof="0" dirty="0">
                <a:ln>
                  <a:noFill/>
                </a:ln>
                <a:solidFill>
                  <a:srgbClr val="FFFFFF"/>
                </a:solidFill>
                <a:effectLst/>
                <a:uLnTx/>
                <a:uFillTx/>
                <a:latin typeface="Segoe UI Light"/>
                <a:ea typeface="+mn-ea"/>
                <a:cs typeface="+mn-cs"/>
              </a:rPr>
              <a:t>connectivity</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 to empower business scenarios</a:t>
            </a:r>
          </a:p>
          <a:p>
            <a:pPr marL="0" marR="0" lvl="0" indent="0" algn="l" defTabSz="1268373" rtl="0" eaLnBrk="1" fontAlgn="auto" latinLnBrk="0" hangingPunct="1">
              <a:lnSpc>
                <a:spcPct val="100000"/>
              </a:lnSpc>
              <a:spcBef>
                <a:spcPts val="0"/>
              </a:spcBef>
              <a:spcAft>
                <a:spcPts val="2448"/>
              </a:spcAft>
              <a:buClrTx/>
              <a:buSzPct val="90000"/>
              <a:buFont typeface="Arial" pitchFamily="34" charset="0"/>
              <a:buNone/>
              <a:tabLst/>
              <a:defRPr/>
            </a:pPr>
            <a:r>
              <a:rPr kumimoji="0" lang="en-US" sz="2400" b="1" i="0" u="none" strike="noStrike" kern="1200" cap="none" spc="0" normalizeH="0" baseline="0" noProof="0" dirty="0">
                <a:ln>
                  <a:noFill/>
                </a:ln>
                <a:solidFill>
                  <a:srgbClr val="FFFFFF"/>
                </a:solidFill>
                <a:effectLst/>
                <a:uLnTx/>
                <a:uFillTx/>
                <a:latin typeface="Segoe UI Light"/>
                <a:ea typeface="+mn-ea"/>
                <a:cs typeface="+mn-cs"/>
              </a:rPr>
              <a:t>Enterprise-grade security </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specifically designed for the resource constraints of small devices</a:t>
            </a:r>
          </a:p>
        </p:txBody>
      </p:sp>
    </p:spTree>
    <p:extLst>
      <p:ext uri="{BB962C8B-B14F-4D97-AF65-F5344CB8AC3E}">
        <p14:creationId xmlns:p14="http://schemas.microsoft.com/office/powerpoint/2010/main" val="21214150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275" name="Group 11274"/>
          <p:cNvGrpSpPr/>
          <p:nvPr/>
        </p:nvGrpSpPr>
        <p:grpSpPr>
          <a:xfrm>
            <a:off x="959464" y="4449312"/>
            <a:ext cx="1557305" cy="1158347"/>
            <a:chOff x="1270632" y="4066342"/>
            <a:chExt cx="1557305" cy="1158347"/>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Sleep tracking</a:t>
              </a:r>
            </a:p>
          </p:txBody>
        </p:sp>
      </p:grpSp>
      <p:sp>
        <p:nvSpPr>
          <p:cNvPr id="73" name="Rectangle 72"/>
          <p:cNvSpPr/>
          <p:nvPr/>
        </p:nvSpPr>
        <p:spPr bwMode="auto">
          <a:xfrm>
            <a:off x="4979437" y="3066825"/>
            <a:ext cx="2323636" cy="3733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51" normalizeH="0" baseline="0" noProof="0" dirty="0" err="1">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endParaRPr>
          </a:p>
        </p:txBody>
      </p:sp>
      <p:grpSp>
        <p:nvGrpSpPr>
          <p:cNvPr id="37" name="Group 36"/>
          <p:cNvGrpSpPr/>
          <p:nvPr/>
        </p:nvGrpSpPr>
        <p:grpSpPr>
          <a:xfrm>
            <a:off x="422472" y="5662951"/>
            <a:ext cx="1178719" cy="866558"/>
            <a:chOff x="422472" y="5641832"/>
            <a:chExt cx="1178719" cy="866558"/>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4036" cy="166199"/>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Home security</a:t>
              </a:r>
            </a:p>
          </p:txBody>
        </p:sp>
      </p:grpSp>
      <p:grpSp>
        <p:nvGrpSpPr>
          <p:cNvPr id="34" name="Group 33"/>
          <p:cNvGrpSpPr/>
          <p:nvPr/>
        </p:nvGrpSpPr>
        <p:grpSpPr>
          <a:xfrm>
            <a:off x="1808292" y="5641212"/>
            <a:ext cx="1303444" cy="888297"/>
            <a:chOff x="1818203" y="5627360"/>
            <a:chExt cx="1303444" cy="888297"/>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534"/>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Home automation</a:t>
              </a:r>
            </a:p>
          </p:txBody>
        </p:sp>
      </p:grpSp>
      <p:grpSp>
        <p:nvGrpSpPr>
          <p:cNvPr id="30" name="Group 29"/>
          <p:cNvGrpSpPr/>
          <p:nvPr/>
        </p:nvGrpSpPr>
        <p:grpSpPr>
          <a:xfrm>
            <a:off x="3318837" y="6008733"/>
            <a:ext cx="935449" cy="520776"/>
            <a:chOff x="3368261" y="5944689"/>
            <a:chExt cx="935449" cy="520776"/>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368261" y="6299266"/>
              <a:ext cx="935449" cy="166199"/>
            </a:xfrm>
            <a:prstGeom prst="rect">
              <a:avLst/>
            </a:prstGeom>
            <a:noFill/>
            <a:ln>
              <a:noFill/>
              <a:headEnd type="none" w="med" len="med"/>
              <a:tailEnd type="none" w="med" len="med"/>
            </a:ln>
          </p:spPr>
          <p:txBody>
            <a:bodyPr wrap="non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Leak detection</a:t>
              </a:r>
            </a:p>
          </p:txBody>
        </p:sp>
      </p:grpSp>
      <p:grpSp>
        <p:nvGrpSpPr>
          <p:cNvPr id="11277" name="Group 11276"/>
          <p:cNvGrpSpPr/>
          <p:nvPr/>
        </p:nvGrpSpPr>
        <p:grpSpPr>
          <a:xfrm>
            <a:off x="1115440" y="3709638"/>
            <a:ext cx="1824504" cy="825807"/>
            <a:chOff x="1745850" y="3471299"/>
            <a:chExt cx="1824504" cy="825807"/>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9"/>
              <a:ext cx="1584950" cy="825807"/>
              <a:chOff x="1897721" y="3634129"/>
              <a:chExt cx="1554014" cy="809688"/>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7945" cy="181061"/>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913" y="2225308"/>
            <a:ext cx="969425" cy="735859"/>
            <a:chOff x="6554445" y="2304447"/>
            <a:chExt cx="969425" cy="735859"/>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23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Indoor </a:t>
              </a:r>
              <a:b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b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navigation</a:t>
              </a:r>
            </a:p>
          </p:txBody>
        </p:sp>
      </p:grpSp>
      <p:grpSp>
        <p:nvGrpSpPr>
          <p:cNvPr id="80" name="Group 79"/>
          <p:cNvGrpSpPr/>
          <p:nvPr/>
        </p:nvGrpSpPr>
        <p:grpSpPr>
          <a:xfrm>
            <a:off x="3887872" y="851028"/>
            <a:ext cx="1568454" cy="903621"/>
            <a:chOff x="2949120" y="959884"/>
            <a:chExt cx="1537840" cy="885984"/>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33521" cy="181062"/>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343" y="1888731"/>
            <a:ext cx="1406245" cy="1072436"/>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894604" cy="184666"/>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Smart lighting</a:t>
              </a:r>
            </a:p>
          </p:txBody>
        </p:sp>
      </p:grpSp>
      <p:grpSp>
        <p:nvGrpSpPr>
          <p:cNvPr id="143" name="Group 142"/>
          <p:cNvGrpSpPr/>
          <p:nvPr/>
        </p:nvGrpSpPr>
        <p:grpSpPr>
          <a:xfrm>
            <a:off x="5758385" y="874516"/>
            <a:ext cx="951411" cy="880133"/>
            <a:chOff x="8929498" y="207486"/>
            <a:chExt cx="932841" cy="862954"/>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27705" cy="181062"/>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477" y="4816419"/>
            <a:ext cx="1803446" cy="719048"/>
            <a:chOff x="6271027" y="4495379"/>
            <a:chExt cx="1803446" cy="719048"/>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2489" y="1758053"/>
            <a:ext cx="1224087" cy="1145042"/>
            <a:chOff x="9419830" y="2092834"/>
            <a:chExt cx="1200194" cy="1122692"/>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25911"/>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765" y="4881568"/>
            <a:ext cx="1612259" cy="653899"/>
            <a:chOff x="7903736" y="4560527"/>
            <a:chExt cx="1612259" cy="653899"/>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Control</a:t>
              </a:r>
            </a:p>
          </p:txBody>
        </p:sp>
      </p:grpSp>
      <p:grpSp>
        <p:nvGrpSpPr>
          <p:cNvPr id="150" name="Group 149"/>
          <p:cNvGrpSpPr/>
          <p:nvPr/>
        </p:nvGrpSpPr>
        <p:grpSpPr>
          <a:xfrm>
            <a:off x="1134362" y="1730692"/>
            <a:ext cx="1455078" cy="1230475"/>
            <a:chOff x="847196" y="1782271"/>
            <a:chExt cx="1426677" cy="1206458"/>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45746" y="2626606"/>
              <a:ext cx="933913" cy="362123"/>
            </a:xfrm>
            <a:prstGeom prst="rect">
              <a:avLst/>
            </a:prstGeom>
            <a:noFill/>
            <a:ln>
              <a:noFill/>
              <a:headEnd type="none" w="med" len="med"/>
              <a:tailEnd type="none" w="med" len="med"/>
            </a:ln>
          </p:spPr>
          <p:txBody>
            <a:bodyPr wrap="non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Child and elder</a:t>
              </a:r>
              <a:b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b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4765" y="1868991"/>
            <a:ext cx="2628253" cy="1092176"/>
            <a:chOff x="2292772" y="1933440"/>
            <a:chExt cx="2576953" cy="1070858"/>
          </a:xfrm>
        </p:grpSpPr>
        <p:sp>
          <p:nvSpPr>
            <p:cNvPr id="33" name="TextBox 32"/>
            <p:cNvSpPr txBox="1"/>
            <p:nvPr/>
          </p:nvSpPr>
          <p:spPr>
            <a:xfrm>
              <a:off x="3453201" y="2607761"/>
              <a:ext cx="665904" cy="362123"/>
            </a:xfrm>
            <a:prstGeom prst="rect">
              <a:avLst/>
            </a:prstGeom>
            <a:solidFill>
              <a:schemeClr val="bg1"/>
            </a:solidFill>
            <a:ln>
              <a:noFill/>
              <a:headEnd type="none" w="med" len="med"/>
              <a:tailEnd type="none" w="med" len="med"/>
            </a:ln>
          </p:spPr>
          <p:txBody>
            <a:bodyPr wrap="non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Sports </a:t>
              </a:r>
              <a:b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b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3200739" y="4657593"/>
            <a:ext cx="1530317" cy="877874"/>
            <a:chOff x="2990926" y="4347197"/>
            <a:chExt cx="1530317" cy="877874"/>
          </a:xfrm>
        </p:grpSpPr>
        <p:grpSp>
          <p:nvGrpSpPr>
            <p:cNvPr id="86" name="Group 85"/>
            <p:cNvGrpSpPr/>
            <p:nvPr/>
          </p:nvGrpSpPr>
          <p:grpSpPr>
            <a:xfrm>
              <a:off x="2990926" y="4387664"/>
              <a:ext cx="1510747" cy="837407"/>
              <a:chOff x="4081423" y="3807102"/>
              <a:chExt cx="1481259" cy="821062"/>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25911"/>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6898" y="4594616"/>
            <a:ext cx="1659737" cy="940851"/>
            <a:chOff x="4356635" y="4190162"/>
            <a:chExt cx="1627341" cy="922487"/>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2955"/>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855" y="724255"/>
            <a:ext cx="1717395" cy="1030394"/>
            <a:chOff x="5749613" y="729418"/>
            <a:chExt cx="1717395" cy="1030394"/>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387" y="5656925"/>
            <a:ext cx="2416152" cy="872584"/>
            <a:chOff x="4608584" y="5347831"/>
            <a:chExt cx="2416152" cy="872584"/>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4"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3188843" y="3609803"/>
            <a:ext cx="1843738" cy="853450"/>
            <a:chOff x="3147693" y="3619230"/>
            <a:chExt cx="1843738" cy="853450"/>
          </a:xfrm>
        </p:grpSpPr>
        <p:grpSp>
          <p:nvGrpSpPr>
            <p:cNvPr id="85" name="Group 84"/>
            <p:cNvGrpSpPr/>
            <p:nvPr/>
          </p:nvGrpSpPr>
          <p:grpSpPr>
            <a:xfrm>
              <a:off x="3187985" y="3644925"/>
              <a:ext cx="1803446" cy="827755"/>
              <a:chOff x="2494814" y="4523940"/>
              <a:chExt cx="1768245" cy="811598"/>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2955"/>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663" y="1609938"/>
            <a:ext cx="1512500" cy="1517429"/>
            <a:chOff x="7800664" y="1490044"/>
            <a:chExt cx="1482978" cy="1487811"/>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25911"/>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Beacons </a:t>
              </a:r>
              <a:b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b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640" y="5662622"/>
            <a:ext cx="2515280" cy="866887"/>
            <a:chOff x="7221447" y="5354337"/>
            <a:chExt cx="2515280" cy="866887"/>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6" y="6055025"/>
              <a:ext cx="1803446"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1310" y="812085"/>
            <a:ext cx="2682075" cy="942564"/>
            <a:chOff x="7474120" y="810255"/>
            <a:chExt cx="2682075" cy="942564"/>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Object tracking</a:t>
              </a:r>
            </a:p>
          </p:txBody>
        </p:sp>
      </p:grpSp>
      <p:grpSp>
        <p:nvGrpSpPr>
          <p:cNvPr id="11279" name="Group 11278"/>
          <p:cNvGrpSpPr/>
          <p:nvPr/>
        </p:nvGrpSpPr>
        <p:grpSpPr>
          <a:xfrm>
            <a:off x="5173197" y="4051526"/>
            <a:ext cx="858208" cy="507981"/>
            <a:chOff x="5857029" y="3812967"/>
            <a:chExt cx="858208" cy="507981"/>
          </a:xfrm>
        </p:grpSpPr>
        <p:sp>
          <p:nvSpPr>
            <p:cNvPr id="98" name="TextBox 97"/>
            <p:cNvSpPr txBox="1"/>
            <p:nvPr/>
          </p:nvSpPr>
          <p:spPr>
            <a:xfrm>
              <a:off x="5950400" y="4154749"/>
              <a:ext cx="764837"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518" y="3730465"/>
            <a:ext cx="1190810" cy="984137"/>
            <a:chOff x="8064522" y="3448408"/>
            <a:chExt cx="1190810" cy="984137"/>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23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Smart vending machines</a:t>
              </a:r>
            </a:p>
          </p:txBody>
        </p:sp>
      </p:grpSp>
      <p:grpSp>
        <p:nvGrpSpPr>
          <p:cNvPr id="11284" name="Group 11283"/>
          <p:cNvGrpSpPr/>
          <p:nvPr/>
        </p:nvGrpSpPr>
        <p:grpSpPr>
          <a:xfrm>
            <a:off x="1937417" y="734715"/>
            <a:ext cx="1648396" cy="1019934"/>
            <a:chOff x="1276603" y="736335"/>
            <a:chExt cx="1648396" cy="1019934"/>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07950" cy="184666"/>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6259" y="3781630"/>
            <a:ext cx="2367917" cy="836827"/>
            <a:chOff x="8986224" y="3526302"/>
            <a:chExt cx="2367917" cy="836827"/>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9807020" y="5683636"/>
            <a:ext cx="2132050" cy="845873"/>
            <a:chOff x="9760366" y="4441211"/>
            <a:chExt cx="2132050" cy="845873"/>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716" y="3686934"/>
            <a:ext cx="999696" cy="907682"/>
            <a:chOff x="6987973" y="3537607"/>
            <a:chExt cx="999696" cy="907682"/>
          </a:xfrm>
        </p:grpSpPr>
        <p:sp>
          <p:nvSpPr>
            <p:cNvPr id="158" name="TextBox 157"/>
            <p:cNvSpPr txBox="1"/>
            <p:nvPr/>
          </p:nvSpPr>
          <p:spPr>
            <a:xfrm>
              <a:off x="7117271" y="4112890"/>
              <a:ext cx="813340" cy="3323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20"/>
          <p:cNvSpPr>
            <a:spLocks noGrp="1"/>
          </p:cNvSpPr>
          <p:nvPr>
            <p:ph type="title"/>
          </p:nvPr>
        </p:nvSpPr>
        <p:spPr/>
        <p:txBody>
          <a:bodyPr/>
          <a:lstStyle/>
          <a:p>
            <a:r>
              <a:rPr lang="en-US" dirty="0"/>
              <a:t>IoT 2016</a:t>
            </a:r>
          </a:p>
        </p:txBody>
      </p:sp>
      <p:grpSp>
        <p:nvGrpSpPr>
          <p:cNvPr id="225" name="Group 224"/>
          <p:cNvGrpSpPr/>
          <p:nvPr/>
        </p:nvGrpSpPr>
        <p:grpSpPr>
          <a:xfrm>
            <a:off x="676937" y="3214601"/>
            <a:ext cx="525463" cy="481012"/>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29" name="Group 228"/>
          <p:cNvGrpSpPr/>
          <p:nvPr/>
        </p:nvGrpSpPr>
        <p:grpSpPr>
          <a:xfrm>
            <a:off x="11246495" y="3214601"/>
            <a:ext cx="525463" cy="481012"/>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33"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TextBox 235"/>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HOME</a:t>
            </a:r>
          </a:p>
        </p:txBody>
      </p:sp>
      <p:sp>
        <p:nvSpPr>
          <p:cNvPr id="237" name="TextBox 236"/>
          <p:cNvSpPr txBox="1"/>
          <p:nvPr/>
        </p:nvSpPr>
        <p:spPr>
          <a:xfrm>
            <a:off x="11260353" y="3721537"/>
            <a:ext cx="521810" cy="215444"/>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HOME</a:t>
            </a:r>
          </a:p>
        </p:txBody>
      </p:sp>
      <p:sp>
        <p:nvSpPr>
          <p:cNvPr id="238" name="TextBox 237"/>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WORKPLACE</a:t>
            </a:r>
          </a:p>
        </p:txBody>
      </p:sp>
    </p:spTree>
    <p:extLst>
      <p:ext uri="{BB962C8B-B14F-4D97-AF65-F5344CB8AC3E}">
        <p14:creationId xmlns:p14="http://schemas.microsoft.com/office/powerpoint/2010/main" val="414555047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Azure IoT Overview</a:t>
            </a:r>
          </a:p>
        </p:txBody>
      </p:sp>
    </p:spTree>
    <p:extLst>
      <p:ext uri="{BB962C8B-B14F-4D97-AF65-F5344CB8AC3E}">
        <p14:creationId xmlns:p14="http://schemas.microsoft.com/office/powerpoint/2010/main" val="17144206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Services for IoT</a:t>
            </a:r>
          </a:p>
        </p:txBody>
      </p:sp>
      <p:sp>
        <p:nvSpPr>
          <p:cNvPr id="4" name="Freeform 3"/>
          <p:cNvSpPr>
            <a:spLocks noChangeAspect="1"/>
          </p:cNvSpPr>
          <p:nvPr/>
        </p:nvSpPr>
        <p:spPr bwMode="auto">
          <a:xfrm rot="5280000">
            <a:off x="824918" y="1339153"/>
            <a:ext cx="480046" cy="61041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sp>
        <p:nvSpPr>
          <p:cNvPr id="7" name="Rectangle 6"/>
          <p:cNvSpPr/>
          <p:nvPr/>
        </p:nvSpPr>
        <p:spPr>
          <a:xfrm>
            <a:off x="1568449" y="1324085"/>
            <a:ext cx="9054290" cy="806375"/>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IoT Hub</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Connect, secure, communicate, monitor and manage billions of devices</a:t>
            </a:r>
          </a:p>
        </p:txBody>
      </p:sp>
      <p:grpSp>
        <p:nvGrpSpPr>
          <p:cNvPr id="9" name="Group 8"/>
          <p:cNvGrpSpPr/>
          <p:nvPr/>
        </p:nvGrpSpPr>
        <p:grpSpPr>
          <a:xfrm>
            <a:off x="700088" y="2278062"/>
            <a:ext cx="641349" cy="498475"/>
            <a:chOff x="1107857" y="-3310276"/>
            <a:chExt cx="641349" cy="498475"/>
          </a:xfrm>
        </p:grpSpPr>
        <p:sp>
          <p:nvSpPr>
            <p:cNvPr id="10"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5" name="Rectangle 14"/>
          <p:cNvSpPr/>
          <p:nvPr/>
        </p:nvSpPr>
        <p:spPr>
          <a:xfrm>
            <a:off x="1568449" y="2223695"/>
            <a:ext cx="9054290" cy="806375"/>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Stream Analytics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Real time stream processing for billions of IoT devices</a:t>
            </a:r>
          </a:p>
        </p:txBody>
      </p:sp>
      <p:grpSp>
        <p:nvGrpSpPr>
          <p:cNvPr id="28" name="Group 27"/>
          <p:cNvGrpSpPr/>
          <p:nvPr/>
        </p:nvGrpSpPr>
        <p:grpSpPr>
          <a:xfrm>
            <a:off x="844549" y="3212099"/>
            <a:ext cx="458787" cy="398463"/>
            <a:chOff x="2317532" y="-4150064"/>
            <a:chExt cx="458787" cy="398463"/>
          </a:xfrm>
        </p:grpSpPr>
        <p:sp>
          <p:nvSpPr>
            <p:cNvPr id="29"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1"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3" name="Rectangle 2"/>
          <p:cNvSpPr/>
          <p:nvPr/>
        </p:nvSpPr>
        <p:spPr>
          <a:xfrm>
            <a:off x="1570037" y="3110536"/>
            <a:ext cx="8229600" cy="806375"/>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Storage</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Blob, SQL, DocumentDB, Data Lake.  Storage to meet every need at the scale of IoT</a:t>
            </a:r>
          </a:p>
        </p:txBody>
      </p:sp>
      <p:grpSp>
        <p:nvGrpSpPr>
          <p:cNvPr id="37" name="Group 36"/>
          <p:cNvGrpSpPr/>
          <p:nvPr/>
        </p:nvGrpSpPr>
        <p:grpSpPr>
          <a:xfrm>
            <a:off x="850629" y="4106862"/>
            <a:ext cx="508000" cy="450851"/>
            <a:chOff x="3314482" y="-4918414"/>
            <a:chExt cx="508000" cy="450850"/>
          </a:xfrm>
        </p:grpSpPr>
        <p:sp>
          <p:nvSpPr>
            <p:cNvPr id="38"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39" name="Group 38"/>
            <p:cNvGrpSpPr/>
            <p:nvPr/>
          </p:nvGrpSpPr>
          <p:grpSpPr>
            <a:xfrm>
              <a:off x="3395444" y="-4880314"/>
              <a:ext cx="363537" cy="342900"/>
              <a:chOff x="3395444" y="-4880314"/>
              <a:chExt cx="363537" cy="342900"/>
            </a:xfrm>
          </p:grpSpPr>
          <p:sp>
            <p:nvSpPr>
              <p:cNvPr id="40"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54" name="Rectangle 53"/>
          <p:cNvSpPr/>
          <p:nvPr/>
        </p:nvSpPr>
        <p:spPr>
          <a:xfrm>
            <a:off x="1570037" y="4070936"/>
            <a:ext cx="6216650" cy="806375"/>
          </a:xfrm>
          <a:prstGeom prst="rect">
            <a:avLst/>
          </a:prstGeom>
        </p:spPr>
        <p:txBody>
          <a:bodyPr>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App Service</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Web and mobile apps for any platform on any device</a:t>
            </a:r>
          </a:p>
        </p:txBody>
      </p:sp>
      <p:grpSp>
        <p:nvGrpSpPr>
          <p:cNvPr id="55" name="Group 54"/>
          <p:cNvGrpSpPr/>
          <p:nvPr/>
        </p:nvGrpSpPr>
        <p:grpSpPr>
          <a:xfrm>
            <a:off x="856745" y="5074065"/>
            <a:ext cx="551330" cy="854276"/>
            <a:chOff x="8694268" y="2095333"/>
            <a:chExt cx="538477" cy="850348"/>
          </a:xfrm>
        </p:grpSpPr>
        <p:sp>
          <p:nvSpPr>
            <p:cNvPr id="56" name="Rectangle 287"/>
            <p:cNvSpPr>
              <a:spLocks noChangeArrowheads="1"/>
            </p:cNvSpPr>
            <p:nvPr/>
          </p:nvSpPr>
          <p:spPr bwMode="auto">
            <a:xfrm>
              <a:off x="8694268" y="2669956"/>
              <a:ext cx="63" cy="27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7" name="Rectangle 56"/>
            <p:cNvSpPr/>
            <p:nvPr>
              <p:custDataLst>
                <p:tags r:id="rId1"/>
              </p:custDataLst>
            </p:nvPr>
          </p:nvSpPr>
          <p:spPr bwMode="auto">
            <a:xfrm>
              <a:off x="8699209" y="2095333"/>
              <a:ext cx="533536" cy="533536"/>
            </a:xfrm>
            <a:prstGeom prst="rect">
              <a:avLst/>
            </a:prstGeom>
            <a:solidFill>
              <a:srgbClr val="0078D7"/>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grpSp>
          <p:nvGrpSpPr>
            <p:cNvPr id="58" name="Group 57"/>
            <p:cNvGrpSpPr/>
            <p:nvPr/>
          </p:nvGrpSpPr>
          <p:grpSpPr>
            <a:xfrm>
              <a:off x="8831399" y="2232704"/>
              <a:ext cx="269157" cy="280308"/>
              <a:chOff x="11472827" y="4545788"/>
              <a:chExt cx="280728" cy="284825"/>
            </a:xfrm>
          </p:grpSpPr>
          <p:sp>
            <p:nvSpPr>
              <p:cNvPr id="59" name="Rounded Rectangle 58"/>
              <p:cNvSpPr/>
              <p:nvPr/>
            </p:nvSpPr>
            <p:spPr bwMode="auto">
              <a:xfrm>
                <a:off x="11472827" y="4699141"/>
                <a:ext cx="35603" cy="80649"/>
              </a:xfrm>
              <a:prstGeom prst="roundRect">
                <a:avLst>
                  <a:gd name="adj" fmla="val 50000"/>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60" name="Rounded Rectangle 59"/>
              <p:cNvSpPr/>
              <p:nvPr/>
            </p:nvSpPr>
            <p:spPr bwMode="auto">
              <a:xfrm>
                <a:off x="11527518" y="4680314"/>
                <a:ext cx="35603" cy="111152"/>
              </a:xfrm>
              <a:prstGeom prst="roundRect">
                <a:avLst>
                  <a:gd name="adj" fmla="val 50000"/>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61" name="Rounded Rectangle 60"/>
              <p:cNvSpPr/>
              <p:nvPr/>
            </p:nvSpPr>
            <p:spPr bwMode="auto">
              <a:xfrm>
                <a:off x="11581398" y="4660852"/>
                <a:ext cx="35603" cy="151148"/>
              </a:xfrm>
              <a:prstGeom prst="roundRect">
                <a:avLst>
                  <a:gd name="adj" fmla="val 50000"/>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62" name="Rounded Rectangle 61"/>
              <p:cNvSpPr/>
              <p:nvPr/>
            </p:nvSpPr>
            <p:spPr bwMode="auto">
              <a:xfrm>
                <a:off x="11637498" y="4643936"/>
                <a:ext cx="35603" cy="186677"/>
              </a:xfrm>
              <a:prstGeom prst="roundRect">
                <a:avLst>
                  <a:gd name="adj" fmla="val 50000"/>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63" name="Freeform 62"/>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cmpd="sng" algn="ctr">
                <a:solidFill>
                  <a:srgbClr val="02162E"/>
                </a:solidFill>
                <a:prstDash val="solid"/>
                <a:headEnd type="none" w="med" len="med"/>
                <a:tailEnd type="none" w="med" len="med"/>
              </a:ln>
              <a:effectLst/>
            </p:spPr>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sp>
        <p:nvSpPr>
          <p:cNvPr id="64" name="Rectangle 63"/>
          <p:cNvSpPr/>
          <p:nvPr/>
        </p:nvSpPr>
        <p:spPr>
          <a:xfrm>
            <a:off x="1570037" y="4996834"/>
            <a:ext cx="9906000" cy="806375"/>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Power BI</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Dashboards and data connectors to visualize any data</a:t>
            </a:r>
          </a:p>
        </p:txBody>
      </p:sp>
      <p:grpSp>
        <p:nvGrpSpPr>
          <p:cNvPr id="65" name="Group 64"/>
          <p:cNvGrpSpPr/>
          <p:nvPr/>
        </p:nvGrpSpPr>
        <p:grpSpPr>
          <a:xfrm>
            <a:off x="944291" y="6101240"/>
            <a:ext cx="425451" cy="427039"/>
            <a:chOff x="5737007" y="-3299164"/>
            <a:chExt cx="425450" cy="427038"/>
          </a:xfrm>
        </p:grpSpPr>
        <p:sp>
          <p:nvSpPr>
            <p:cNvPr id="66"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7" name="Oval 249"/>
            <p:cNvSpPr>
              <a:spLocks noChangeArrowheads="1"/>
            </p:cNvSpPr>
            <p:nvPr/>
          </p:nvSpPr>
          <p:spPr bwMode="auto">
            <a:xfrm>
              <a:off x="5937032" y="-3132476"/>
              <a:ext cx="60325" cy="60325"/>
            </a:xfrm>
            <a:prstGeom prst="ellipse">
              <a:avLst/>
            </a:pr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69" name="Rectangle 68"/>
          <p:cNvSpPr/>
          <p:nvPr/>
        </p:nvSpPr>
        <p:spPr>
          <a:xfrm>
            <a:off x="1570037" y="6043714"/>
            <a:ext cx="10439400" cy="806375"/>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Logic Apps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Powerful workflows to automate business processes</a:t>
            </a:r>
          </a:p>
        </p:txBody>
      </p:sp>
      <p:sp>
        <p:nvSpPr>
          <p:cNvPr id="70" name="Rectangle 69"/>
          <p:cNvSpPr/>
          <p:nvPr/>
        </p:nvSpPr>
        <p:spPr>
          <a:xfrm>
            <a:off x="9799637" y="6043714"/>
            <a:ext cx="4573588" cy="535531"/>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And More…</a:t>
            </a:r>
          </a:p>
        </p:txBody>
      </p:sp>
    </p:spTree>
    <p:extLst>
      <p:ext uri="{BB962C8B-B14F-4D97-AF65-F5344CB8AC3E}">
        <p14:creationId xmlns:p14="http://schemas.microsoft.com/office/powerpoint/2010/main" val="2127598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500"/>
                                        <p:tgtEl>
                                          <p:spTgt spid="6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5" grpId="0"/>
      <p:bldP spid="3" grpId="0"/>
      <p:bldP spid="54" grpId="0"/>
      <p:bldP spid="64" grpId="0"/>
      <p:bldP spid="69" grpId="0"/>
      <p:bldP spid="7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lnSpc>
                <a:spcPct val="100000"/>
              </a:lnSpc>
              <a:spcBef>
                <a:spcPts val="0"/>
              </a:spcBef>
            </a:pPr>
            <a:r>
              <a:rPr lang="en-US" dirty="0"/>
              <a:t>Azure IoT Suite</a:t>
            </a:r>
            <a:br>
              <a:rPr lang="en-US" dirty="0"/>
            </a:br>
            <a:r>
              <a:rPr lang="en-US" sz="3200" spc="0" dirty="0">
                <a:ln>
                  <a:noFill/>
                </a:ln>
                <a:gradFill>
                  <a:gsLst>
                    <a:gs pos="0">
                      <a:srgbClr val="0078D7"/>
                    </a:gs>
                    <a:gs pos="100000">
                      <a:srgbClr val="0078D7"/>
                    </a:gs>
                  </a:gsLst>
                  <a:lin ang="5400000" scaled="0"/>
                </a:gradFill>
                <a:latin typeface="Segoe UI Light" panose="020B0502040204020203" pitchFamily="34" charset="0"/>
                <a:cs typeface="Segoe UI Light" panose="020B0502040204020203" pitchFamily="34" charset="0"/>
              </a:rPr>
              <a:t>Get started in minutes &amp; customize to meet your needs</a:t>
            </a:r>
            <a:br>
              <a:rPr lang="en-US" sz="3200" spc="0" dirty="0">
                <a:ln>
                  <a:noFill/>
                </a:ln>
                <a:gradFill>
                  <a:gsLst>
                    <a:gs pos="0">
                      <a:srgbClr val="0078D7"/>
                    </a:gs>
                    <a:gs pos="100000">
                      <a:srgbClr val="0078D7"/>
                    </a:gs>
                  </a:gsLst>
                  <a:lin ang="5400000" scaled="0"/>
                </a:gradFill>
                <a:latin typeface="Segoe UI"/>
                <a:cs typeface="+mn-cs"/>
              </a:rPr>
            </a:br>
            <a:r>
              <a:rPr lang="en-US" dirty="0"/>
              <a:t> </a:t>
            </a:r>
          </a:p>
        </p:txBody>
      </p:sp>
      <p:sp>
        <p:nvSpPr>
          <p:cNvPr id="5" name="Title 1"/>
          <p:cNvSpPr txBox="1">
            <a:spLocks/>
          </p:cNvSpPr>
          <p:nvPr/>
        </p:nvSpPr>
        <p:spPr>
          <a:xfrm>
            <a:off x="427037" y="16684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br>
              <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br>
            <a:endParaRPr kumimoji="0" lang="en-US" sz="4000" b="0" i="0" u="none" strike="noStrike" kern="1200" cap="none" spc="-102" normalizeH="0" baseline="0" noProof="0" dirty="0">
              <a:ln w="3175">
                <a:noFill/>
              </a:ln>
              <a:gradFill>
                <a:gsLst>
                  <a:gs pos="0">
                    <a:srgbClr val="0078D7"/>
                  </a:gs>
                  <a:gs pos="100000">
                    <a:srgbClr val="0078D7"/>
                  </a:gs>
                </a:gsLst>
                <a:lin ang="5400000" scaled="0"/>
              </a:gradFill>
              <a:effectLst/>
              <a:uLnTx/>
              <a:uFillTx/>
              <a:latin typeface="Segoe UI Light"/>
              <a:ea typeface="+mn-ea"/>
              <a:cs typeface="Segoe UI" pitchFamily="34" charset="0"/>
            </a:endParaRPr>
          </a:p>
        </p:txBody>
      </p:sp>
      <p:sp>
        <p:nvSpPr>
          <p:cNvPr id="141" name="Azuee Iot Suite"/>
          <p:cNvSpPr>
            <a:spLocks noChangeArrowheads="1"/>
          </p:cNvSpPr>
          <p:nvPr/>
        </p:nvSpPr>
        <p:spPr bwMode="auto">
          <a:xfrm>
            <a:off x="3180470" y="2001701"/>
            <a:ext cx="5645640" cy="4091953"/>
          </a:xfrm>
          <a:prstGeom prst="rect">
            <a:avLst/>
          </a:pr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42" name="Rectangle 148"/>
          <p:cNvSpPr>
            <a:spLocks noChangeArrowheads="1"/>
          </p:cNvSpPr>
          <p:nvPr/>
        </p:nvSpPr>
        <p:spPr bwMode="auto">
          <a:xfrm>
            <a:off x="7136245" y="3089089"/>
            <a:ext cx="3367400" cy="2365199"/>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43" name="Group 142"/>
          <p:cNvGrpSpPr/>
          <p:nvPr/>
        </p:nvGrpSpPr>
        <p:grpSpPr>
          <a:xfrm>
            <a:off x="1996354" y="4126573"/>
            <a:ext cx="1054100" cy="115888"/>
            <a:chOff x="2220913" y="3722688"/>
            <a:chExt cx="1054100" cy="115888"/>
          </a:xfrm>
          <a:solidFill>
            <a:srgbClr val="505050">
              <a:lumMod val="75000"/>
            </a:srgbClr>
          </a:solidFill>
        </p:grpSpPr>
        <p:sp>
          <p:nvSpPr>
            <p:cNvPr id="144" name="Line 18"/>
            <p:cNvSpPr>
              <a:spLocks noChangeShapeType="1"/>
            </p:cNvSpPr>
            <p:nvPr/>
          </p:nvSpPr>
          <p:spPr bwMode="auto">
            <a:xfrm>
              <a:off x="2220913" y="3779838"/>
              <a:ext cx="966788" cy="0"/>
            </a:xfrm>
            <a:prstGeom prst="line">
              <a:avLst/>
            </a:prstGeom>
            <a:grpFill/>
            <a:ln w="22225" cap="rnd">
              <a:solidFill>
                <a:srgbClr val="505050">
                  <a:lumMod val="75000"/>
                </a:srgbClr>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46" name="Group 145"/>
          <p:cNvGrpSpPr/>
          <p:nvPr/>
        </p:nvGrpSpPr>
        <p:grpSpPr>
          <a:xfrm>
            <a:off x="1996353" y="4386923"/>
            <a:ext cx="1041400" cy="115888"/>
            <a:chOff x="2220913" y="3983038"/>
            <a:chExt cx="1041400" cy="115888"/>
          </a:xfrm>
        </p:grpSpPr>
        <p:sp>
          <p:nvSpPr>
            <p:cNvPr id="147" name="Line 83"/>
            <p:cNvSpPr>
              <a:spLocks noChangeShapeType="1"/>
            </p:cNvSpPr>
            <p:nvPr/>
          </p:nvSpPr>
          <p:spPr bwMode="auto">
            <a:xfrm flipH="1">
              <a:off x="2308225" y="4041775"/>
              <a:ext cx="954088" cy="0"/>
            </a:xfrm>
            <a:prstGeom prst="line">
              <a:avLst/>
            </a:prstGeom>
            <a:noFill/>
            <a:ln w="22225" cap="rnd">
              <a:solidFill>
                <a:srgbClr val="505050">
                  <a:lumMod val="75000"/>
                </a:srgb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8"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rgbClr val="505050">
                <a:lumMod val="75000"/>
              </a:srgbClr>
            </a:solidFill>
            <a:ln w="0">
              <a:solidFill>
                <a:srgbClr val="505050">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49" name="Rectangle 20"/>
          <p:cNvSpPr>
            <a:spLocks noChangeArrowheads="1"/>
          </p:cNvSpPr>
          <p:nvPr/>
        </p:nvSpPr>
        <p:spPr bwMode="auto">
          <a:xfrm>
            <a:off x="10709147" y="2773929"/>
            <a:ext cx="1098088" cy="2853557"/>
          </a:xfrm>
          <a:prstGeom prst="rect">
            <a:avLst/>
          </a:prstGeom>
          <a:solidFill>
            <a:srgbClr val="89CB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altLang="en-US" sz="1600" b="1" i="0" u="none" strike="noStrike" kern="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Business Process</a:t>
            </a:r>
          </a:p>
          <a:p>
            <a:pPr marL="0" marR="0" lvl="0" indent="0" algn="l" defTabSz="932574" rtl="0" eaLnBrk="1" fontAlgn="auto" latinLnBrk="0" hangingPunct="1">
              <a:lnSpc>
                <a:spcPct val="100000"/>
              </a:lnSpc>
              <a:spcBef>
                <a:spcPts val="0"/>
              </a:spcBef>
              <a:spcAft>
                <a:spcPts val="0"/>
              </a:spcAft>
              <a:buClrTx/>
              <a:buSzTx/>
              <a:buFontTx/>
              <a:buNone/>
              <a:tabLst/>
              <a:defRPr/>
            </a:pPr>
            <a:br>
              <a:rPr kumimoji="0" lang="en-US" sz="1600" b="1" i="0" u="none" strike="noStrike" kern="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br>
            <a:r>
              <a:rPr kumimoji="0" lang="en-US" sz="1400" b="0" i="0" u="none" strike="noStrike" kern="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ERP/CRM</a:t>
            </a:r>
          </a:p>
        </p:txBody>
      </p:sp>
      <p:sp>
        <p:nvSpPr>
          <p:cNvPr id="150" name="Freeform 149"/>
          <p:cNvSpPr>
            <a:spLocks noChangeAspect="1"/>
          </p:cNvSpPr>
          <p:nvPr/>
        </p:nvSpPr>
        <p:spPr bwMode="auto">
          <a:xfrm rot="5280000">
            <a:off x="3452682" y="3973078"/>
            <a:ext cx="447332" cy="56881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151" name="Group 150"/>
          <p:cNvGrpSpPr/>
          <p:nvPr/>
        </p:nvGrpSpPr>
        <p:grpSpPr>
          <a:xfrm>
            <a:off x="5587266" y="4024028"/>
            <a:ext cx="517527" cy="515939"/>
            <a:chOff x="2296894" y="-3310276"/>
            <a:chExt cx="484187" cy="498475"/>
          </a:xfrm>
        </p:grpSpPr>
        <p:sp>
          <p:nvSpPr>
            <p:cNvPr id="152"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3"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4"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5"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6"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7"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8"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9"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60" name="Rectangle 180"/>
          <p:cNvSpPr>
            <a:spLocks noChangeArrowheads="1"/>
          </p:cNvSpPr>
          <p:nvPr/>
        </p:nvSpPr>
        <p:spPr bwMode="auto">
          <a:xfrm>
            <a:off x="5502830" y="4561482"/>
            <a:ext cx="6428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Event Hub</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61" name="Line 181"/>
          <p:cNvSpPr>
            <a:spLocks noChangeShapeType="1"/>
          </p:cNvSpPr>
          <p:nvPr/>
        </p:nvSpPr>
        <p:spPr bwMode="auto">
          <a:xfrm>
            <a:off x="3912453" y="4273265"/>
            <a:ext cx="38100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2" name="Freeform 182"/>
          <p:cNvSpPr>
            <a:spLocks/>
          </p:cNvSpPr>
          <p:nvPr/>
        </p:nvSpPr>
        <p:spPr bwMode="auto">
          <a:xfrm>
            <a:off x="4261704"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3" name="Line 183"/>
          <p:cNvSpPr>
            <a:spLocks noChangeShapeType="1"/>
          </p:cNvSpPr>
          <p:nvPr/>
        </p:nvSpPr>
        <p:spPr bwMode="auto">
          <a:xfrm>
            <a:off x="6079391" y="4273266"/>
            <a:ext cx="339727" cy="3012"/>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4" name="Freeform 184"/>
          <p:cNvSpPr>
            <a:spLocks/>
          </p:cNvSpPr>
          <p:nvPr/>
        </p:nvSpPr>
        <p:spPr bwMode="auto">
          <a:xfrm>
            <a:off x="6354028" y="4201665"/>
            <a:ext cx="127000" cy="127000"/>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65" name="Group 164"/>
          <p:cNvGrpSpPr/>
          <p:nvPr/>
        </p:nvGrpSpPr>
        <p:grpSpPr>
          <a:xfrm>
            <a:off x="5607904" y="3184242"/>
            <a:ext cx="458787" cy="398463"/>
            <a:chOff x="2317532" y="-4150064"/>
            <a:chExt cx="458787" cy="398463"/>
          </a:xfrm>
        </p:grpSpPr>
        <p:sp>
          <p:nvSpPr>
            <p:cNvPr id="166"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7"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8"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9"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70" name="Rectangle 189"/>
          <p:cNvSpPr>
            <a:spLocks noChangeArrowheads="1"/>
          </p:cNvSpPr>
          <p:nvPr/>
        </p:nvSpPr>
        <p:spPr bwMode="auto">
          <a:xfrm>
            <a:off x="5406292" y="3598578"/>
            <a:ext cx="86401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Storage Blobs</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71" name="Freeform 190"/>
          <p:cNvSpPr>
            <a:spLocks noEditPoints="1"/>
          </p:cNvSpPr>
          <p:nvPr/>
        </p:nvSpPr>
        <p:spPr bwMode="auto">
          <a:xfrm>
            <a:off x="7731978" y="3179479"/>
            <a:ext cx="311151" cy="40640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2" name="Rectangle 191"/>
          <p:cNvSpPr>
            <a:spLocks noChangeArrowheads="1"/>
          </p:cNvSpPr>
          <p:nvPr/>
        </p:nvSpPr>
        <p:spPr bwMode="auto">
          <a:xfrm>
            <a:off x="7493854" y="3579529"/>
            <a:ext cx="83195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78D7"/>
                </a:solidFill>
                <a:effectLst/>
                <a:uLnTx/>
                <a:uFillTx/>
                <a:latin typeface="Segoe UI" panose="020B0502040204020203" pitchFamily="34" charset="0"/>
                <a:ea typeface="+mn-ea"/>
                <a:cs typeface="+mn-cs"/>
              </a:rPr>
              <a:t>DocumentDB</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3" name="Freeform 193"/>
          <p:cNvSpPr>
            <a:spLocks/>
          </p:cNvSpPr>
          <p:nvPr/>
        </p:nvSpPr>
        <p:spPr bwMode="auto">
          <a:xfrm>
            <a:off x="7824053" y="3776379"/>
            <a:ext cx="127000" cy="127000"/>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4" name="Freeform 194"/>
          <p:cNvSpPr>
            <a:spLocks/>
          </p:cNvSpPr>
          <p:nvPr/>
        </p:nvSpPr>
        <p:spPr bwMode="auto">
          <a:xfrm>
            <a:off x="4718903" y="3384265"/>
            <a:ext cx="773112" cy="63976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5" name="Freeform 195"/>
          <p:cNvSpPr>
            <a:spLocks/>
          </p:cNvSpPr>
          <p:nvPr/>
        </p:nvSpPr>
        <p:spPr bwMode="auto">
          <a:xfrm>
            <a:off x="5460265" y="3319179"/>
            <a:ext cx="128587" cy="12858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76" name="Group 175"/>
          <p:cNvGrpSpPr/>
          <p:nvPr/>
        </p:nvGrpSpPr>
        <p:grpSpPr>
          <a:xfrm>
            <a:off x="6154517" y="2439967"/>
            <a:ext cx="508000" cy="450851"/>
            <a:chOff x="3314482" y="-4918414"/>
            <a:chExt cx="508000" cy="450850"/>
          </a:xfrm>
        </p:grpSpPr>
        <p:sp>
          <p:nvSpPr>
            <p:cNvPr id="177"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78" name="Group 177"/>
            <p:cNvGrpSpPr/>
            <p:nvPr/>
          </p:nvGrpSpPr>
          <p:grpSpPr>
            <a:xfrm>
              <a:off x="3395444" y="-4880314"/>
              <a:ext cx="363537" cy="342900"/>
              <a:chOff x="3395444" y="-4880314"/>
              <a:chExt cx="363537" cy="342900"/>
            </a:xfrm>
          </p:grpSpPr>
          <p:sp>
            <p:nvSpPr>
              <p:cNvPr id="179"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0"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1"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2"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3"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4"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5"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6"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7"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8"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9"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0"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1"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192" name="Rectangle 212"/>
          <p:cNvSpPr>
            <a:spLocks noChangeArrowheads="1"/>
          </p:cNvSpPr>
          <p:nvPr/>
        </p:nvSpPr>
        <p:spPr bwMode="auto">
          <a:xfrm>
            <a:off x="6096354" y="2973602"/>
            <a:ext cx="58509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Web App</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93" name="Freeform 213"/>
          <p:cNvSpPr>
            <a:spLocks/>
          </p:cNvSpPr>
          <p:nvPr/>
        </p:nvSpPr>
        <p:spPr bwMode="auto">
          <a:xfrm>
            <a:off x="7548185" y="2641316"/>
            <a:ext cx="339369" cy="441325"/>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4" name="Freeform 214"/>
          <p:cNvSpPr>
            <a:spLocks/>
          </p:cNvSpPr>
          <p:nvPr/>
        </p:nvSpPr>
        <p:spPr bwMode="auto">
          <a:xfrm>
            <a:off x="7435747" y="2593955"/>
            <a:ext cx="125412" cy="127000"/>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5" name="Freeform 215"/>
          <p:cNvSpPr>
            <a:spLocks/>
          </p:cNvSpPr>
          <p:nvPr/>
        </p:nvSpPr>
        <p:spPr bwMode="auto">
          <a:xfrm>
            <a:off x="7824053" y="3052479"/>
            <a:ext cx="127000" cy="127000"/>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6" name="Freeform 216"/>
          <p:cNvSpPr>
            <a:spLocks/>
          </p:cNvSpPr>
          <p:nvPr/>
        </p:nvSpPr>
        <p:spPr bwMode="auto">
          <a:xfrm>
            <a:off x="5838091" y="2641315"/>
            <a:ext cx="141021" cy="528639"/>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7" name="Line 217"/>
          <p:cNvSpPr>
            <a:spLocks noChangeShapeType="1"/>
          </p:cNvSpPr>
          <p:nvPr/>
        </p:nvSpPr>
        <p:spPr bwMode="auto">
          <a:xfrm flipH="1" flipV="1">
            <a:off x="6721290" y="3437577"/>
            <a:ext cx="6351" cy="531812"/>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8" name="Freeform 218"/>
          <p:cNvSpPr>
            <a:spLocks/>
          </p:cNvSpPr>
          <p:nvPr/>
        </p:nvSpPr>
        <p:spPr bwMode="auto">
          <a:xfrm>
            <a:off x="6657692" y="3319351"/>
            <a:ext cx="127000" cy="127000"/>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9" name="Freeform 234"/>
          <p:cNvSpPr>
            <a:spLocks/>
          </p:cNvSpPr>
          <p:nvPr/>
        </p:nvSpPr>
        <p:spPr bwMode="auto">
          <a:xfrm>
            <a:off x="3639404" y="2641317"/>
            <a:ext cx="2424112" cy="128746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0" name="Freeform 235"/>
          <p:cNvSpPr>
            <a:spLocks/>
          </p:cNvSpPr>
          <p:nvPr/>
        </p:nvSpPr>
        <p:spPr bwMode="auto">
          <a:xfrm>
            <a:off x="3575903" y="3880700"/>
            <a:ext cx="127000" cy="127000"/>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201" name="Group 200"/>
          <p:cNvGrpSpPr/>
          <p:nvPr/>
        </p:nvGrpSpPr>
        <p:grpSpPr>
          <a:xfrm>
            <a:off x="4398228" y="4024029"/>
            <a:ext cx="641349" cy="498475"/>
            <a:chOff x="1107857" y="-3310276"/>
            <a:chExt cx="641349" cy="498475"/>
          </a:xfrm>
        </p:grpSpPr>
        <p:sp>
          <p:nvSpPr>
            <p:cNvPr id="202"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3"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4"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5"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06" name="Rectangle 240"/>
          <p:cNvSpPr>
            <a:spLocks noChangeArrowheads="1"/>
          </p:cNvSpPr>
          <p:nvPr/>
        </p:nvSpPr>
        <p:spPr bwMode="auto">
          <a:xfrm>
            <a:off x="4207728" y="4546314"/>
            <a:ext cx="10323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Stream Analytics</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7" name="Line 241"/>
          <p:cNvSpPr>
            <a:spLocks noChangeShapeType="1"/>
          </p:cNvSpPr>
          <p:nvPr/>
        </p:nvSpPr>
        <p:spPr bwMode="auto">
          <a:xfrm>
            <a:off x="5057040" y="4273265"/>
            <a:ext cx="427037"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8" name="Freeform 242"/>
          <p:cNvSpPr>
            <a:spLocks/>
          </p:cNvSpPr>
          <p:nvPr/>
        </p:nvSpPr>
        <p:spPr bwMode="auto">
          <a:xfrm>
            <a:off x="5452329"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209" name="Group 208"/>
          <p:cNvGrpSpPr/>
          <p:nvPr/>
        </p:nvGrpSpPr>
        <p:grpSpPr>
          <a:xfrm>
            <a:off x="9043996" y="4043965"/>
            <a:ext cx="425451" cy="427039"/>
            <a:chOff x="5737007" y="-3299164"/>
            <a:chExt cx="425450" cy="427038"/>
          </a:xfrm>
        </p:grpSpPr>
        <p:sp>
          <p:nvSpPr>
            <p:cNvPr id="210"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1" name="Oval 249"/>
            <p:cNvSpPr>
              <a:spLocks noChangeArrowheads="1"/>
            </p:cNvSpPr>
            <p:nvPr/>
          </p:nvSpPr>
          <p:spPr bwMode="auto">
            <a:xfrm>
              <a:off x="5937032" y="-3132476"/>
              <a:ext cx="60325" cy="60325"/>
            </a:xfrm>
            <a:prstGeom prst="ellipse">
              <a:avLst/>
            </a:pr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12" name="Rectangle 250"/>
          <p:cNvSpPr>
            <a:spLocks noChangeArrowheads="1"/>
          </p:cNvSpPr>
          <p:nvPr/>
        </p:nvSpPr>
        <p:spPr bwMode="auto">
          <a:xfrm>
            <a:off x="8865050" y="4552122"/>
            <a:ext cx="6876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Logic Apps</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3" name="Line 251"/>
          <p:cNvSpPr>
            <a:spLocks noChangeShapeType="1"/>
          </p:cNvSpPr>
          <p:nvPr/>
        </p:nvSpPr>
        <p:spPr bwMode="auto">
          <a:xfrm>
            <a:off x="7100154" y="4282109"/>
            <a:ext cx="1820863"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4" name="Freeform 252"/>
          <p:cNvSpPr>
            <a:spLocks/>
          </p:cNvSpPr>
          <p:nvPr/>
        </p:nvSpPr>
        <p:spPr bwMode="auto">
          <a:xfrm>
            <a:off x="8889265" y="4218609"/>
            <a:ext cx="127000"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215" name="Group 214"/>
          <p:cNvGrpSpPr/>
          <p:nvPr/>
        </p:nvGrpSpPr>
        <p:grpSpPr>
          <a:xfrm>
            <a:off x="7853340" y="5082976"/>
            <a:ext cx="479425" cy="485775"/>
            <a:chOff x="4355882" y="-2354601"/>
            <a:chExt cx="479425" cy="485775"/>
          </a:xfrm>
        </p:grpSpPr>
        <p:sp>
          <p:nvSpPr>
            <p:cNvPr id="216" name="Freeform 253"/>
            <p:cNvSpPr>
              <a:spLocks/>
            </p:cNvSpPr>
            <p:nvPr/>
          </p:nvSpPr>
          <p:spPr bwMode="auto">
            <a:xfrm>
              <a:off x="4498757" y="-2168864"/>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7" name="Freeform 254"/>
            <p:cNvSpPr>
              <a:spLocks/>
            </p:cNvSpPr>
            <p:nvPr/>
          </p:nvSpPr>
          <p:spPr bwMode="auto">
            <a:xfrm>
              <a:off x="4603532" y="-2170451"/>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8" name="Freeform 255"/>
            <p:cNvSpPr>
              <a:spLocks noEditPoints="1"/>
            </p:cNvSpPr>
            <p:nvPr/>
          </p:nvSpPr>
          <p:spPr bwMode="auto">
            <a:xfrm>
              <a:off x="4355882" y="-2354601"/>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19" name="Rectangle 256"/>
          <p:cNvSpPr>
            <a:spLocks noChangeArrowheads="1"/>
          </p:cNvSpPr>
          <p:nvPr/>
        </p:nvSpPr>
        <p:spPr bwMode="auto">
          <a:xfrm>
            <a:off x="7918426" y="5627486"/>
            <a:ext cx="39754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78D7"/>
                </a:solidFill>
                <a:effectLst/>
                <a:uLnTx/>
                <a:uFillTx/>
                <a:latin typeface="Segoe UI" panose="020B0502040204020203" pitchFamily="34" charset="0"/>
                <a:ea typeface="+mn-ea"/>
                <a:cs typeface="+mn-cs"/>
              </a:rPr>
              <a:t>Azure </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20" name="Rectangle 257"/>
          <p:cNvSpPr>
            <a:spLocks noChangeArrowheads="1"/>
          </p:cNvSpPr>
          <p:nvPr/>
        </p:nvSpPr>
        <p:spPr bwMode="auto">
          <a:xfrm>
            <a:off x="7600925" y="5800525"/>
            <a:ext cx="99065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78D7"/>
                </a:solidFill>
                <a:effectLst/>
                <a:uLnTx/>
                <a:uFillTx/>
                <a:latin typeface="Segoe UI" panose="020B0502040204020203" pitchFamily="34" charset="0"/>
                <a:ea typeface="+mn-ea"/>
                <a:cs typeface="+mn-cs"/>
              </a:rPr>
              <a:t>Active Directory</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21" name="Rectangle 260"/>
          <p:cNvSpPr>
            <a:spLocks noChangeArrowheads="1"/>
          </p:cNvSpPr>
          <p:nvPr/>
        </p:nvSpPr>
        <p:spPr bwMode="auto">
          <a:xfrm>
            <a:off x="3413979" y="4546315"/>
            <a:ext cx="49532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78D7"/>
                </a:solidFill>
                <a:effectLst/>
                <a:uLnTx/>
                <a:uFillTx/>
                <a:latin typeface="Segoe UI" panose="020B0502040204020203" pitchFamily="34" charset="0"/>
                <a:ea typeface="+mn-ea"/>
                <a:cs typeface="+mn-cs"/>
              </a:rPr>
              <a:t>IoT Hub</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222" name="Group 221"/>
          <p:cNvGrpSpPr/>
          <p:nvPr/>
        </p:nvGrpSpPr>
        <p:grpSpPr>
          <a:xfrm>
            <a:off x="6490552" y="4047678"/>
            <a:ext cx="508000" cy="449263"/>
            <a:chOff x="3314482" y="-3310276"/>
            <a:chExt cx="508000" cy="449263"/>
          </a:xfrm>
        </p:grpSpPr>
        <p:sp>
          <p:nvSpPr>
            <p:cNvPr id="22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6"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7"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8"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9"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0"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1"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2"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3"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4"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5"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6"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37" name="Rectangle 275"/>
          <p:cNvSpPr>
            <a:spLocks noChangeArrowheads="1"/>
          </p:cNvSpPr>
          <p:nvPr/>
        </p:nvSpPr>
        <p:spPr bwMode="auto">
          <a:xfrm>
            <a:off x="6437083" y="4551141"/>
            <a:ext cx="6027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Web Jobs</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247" name="Group 246"/>
          <p:cNvGrpSpPr/>
          <p:nvPr/>
        </p:nvGrpSpPr>
        <p:grpSpPr>
          <a:xfrm>
            <a:off x="9575862" y="4105880"/>
            <a:ext cx="1006107" cy="157862"/>
            <a:chOff x="2220913" y="3983038"/>
            <a:chExt cx="1041400" cy="115888"/>
          </a:xfrm>
        </p:grpSpPr>
        <p:sp>
          <p:nvSpPr>
            <p:cNvPr id="248" name="Line 83"/>
            <p:cNvSpPr>
              <a:spLocks noChangeShapeType="1"/>
            </p:cNvSpPr>
            <p:nvPr/>
          </p:nvSpPr>
          <p:spPr bwMode="auto">
            <a:xfrm flipH="1">
              <a:off x="2308225" y="4041775"/>
              <a:ext cx="954088" cy="0"/>
            </a:xfrm>
            <a:prstGeom prst="line">
              <a:avLst/>
            </a:prstGeom>
            <a:noFill/>
            <a:ln w="22225" cap="rnd">
              <a:solidFill>
                <a:srgbClr val="505050">
                  <a:lumMod val="75000"/>
                </a:srgb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9"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rgbClr val="505050">
                <a:lumMod val="75000"/>
              </a:srgbClr>
            </a:solidFill>
            <a:ln w="0">
              <a:solidFill>
                <a:srgbClr val="505050">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250" name="1 Devices - sensors"/>
          <p:cNvGrpSpPr/>
          <p:nvPr/>
        </p:nvGrpSpPr>
        <p:grpSpPr>
          <a:xfrm>
            <a:off x="-119909" y="2073757"/>
            <a:ext cx="3657869" cy="3487793"/>
            <a:chOff x="-977339" y="2485984"/>
            <a:chExt cx="3976839" cy="3501091"/>
          </a:xfrm>
        </p:grpSpPr>
        <p:sp>
          <p:nvSpPr>
            <p:cNvPr id="251" name="TextBox 250"/>
            <p:cNvSpPr txBox="1"/>
            <p:nvPr/>
          </p:nvSpPr>
          <p:spPr>
            <a:xfrm>
              <a:off x="-977339" y="2485984"/>
              <a:ext cx="3976839" cy="834165"/>
            </a:xfrm>
            <a:prstGeom prst="rect">
              <a:avLst/>
            </a:prstGeom>
            <a:noFill/>
            <a:ln>
              <a:noFill/>
              <a:headEnd type="none" w="med" len="med"/>
              <a:tailEnd type="none" w="med" len="med"/>
            </a:ln>
          </p:spPr>
          <p:txBody>
            <a:bodyPr wrap="square" lIns="0" tIns="0" rIns="0" bIns="0" rtlCol="0">
              <a:spAutoFit/>
            </a:bodyPr>
            <a:lstStyle/>
            <a:p>
              <a:pPr marL="0" marR="0" lvl="0" indent="0" algn="ctr" defTabSz="932361"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87CD8"/>
                  </a:solidFill>
                  <a:effectLst/>
                  <a:uLnTx/>
                  <a:uFillTx/>
                  <a:latin typeface="Segoe UI Light" panose="020B0502040204020203" pitchFamily="34" charset="0"/>
                  <a:ea typeface="+mn-ea"/>
                  <a:cs typeface="+mn-cs"/>
                </a:rPr>
                <a:t>Devices</a:t>
              </a:r>
            </a:p>
            <a:p>
              <a:pPr marL="0" marR="0" lvl="0" indent="0" algn="ctr" defTabSz="93236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87CD8"/>
                  </a:solidFill>
                  <a:effectLst/>
                  <a:uLnTx/>
                  <a:uFillTx/>
                  <a:latin typeface="Segoe UI Light" panose="020B0502040204020203" pitchFamily="34" charset="0"/>
                  <a:ea typeface="+mn-ea"/>
                  <a:cs typeface="Segoe UI Light" panose="020B0502040204020203" pitchFamily="34" charset="0"/>
                </a:rPr>
                <a:t>Azure IoT SDK (OSS)</a:t>
              </a:r>
            </a:p>
            <a:p>
              <a:pPr marL="0" marR="0" lvl="0" indent="0" algn="ctr" defTabSz="93236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87CD8"/>
                  </a:solidFill>
                  <a:effectLst/>
                  <a:uLnTx/>
                  <a:uFillTx/>
                  <a:latin typeface="Segoe UI Light" panose="020B0502040204020203" pitchFamily="34" charset="0"/>
                  <a:ea typeface="+mn-ea"/>
                  <a:cs typeface="Segoe UI Light" panose="020B0502040204020203" pitchFamily="34" charset="0"/>
                </a:rPr>
                <a:t>Linux, RTOS, mBed, Windows, </a:t>
              </a:r>
            </a:p>
            <a:p>
              <a:pPr marL="0" marR="0" lvl="0" indent="0" algn="ctr" defTabSz="93236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87CD8"/>
                  </a:solidFill>
                  <a:effectLst/>
                  <a:uLnTx/>
                  <a:uFillTx/>
                  <a:latin typeface="Segoe UI Light" panose="020B0502040204020203" pitchFamily="34" charset="0"/>
                  <a:ea typeface="+mn-ea"/>
                  <a:cs typeface="Segoe UI Light" panose="020B0502040204020203" pitchFamily="34" charset="0"/>
                </a:rPr>
                <a:t>Android, iOS </a:t>
              </a:r>
            </a:p>
          </p:txBody>
        </p:sp>
        <p:sp>
          <p:nvSpPr>
            <p:cNvPr id="252" name="Rectangle 251"/>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3"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ectangle 253"/>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5"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255"/>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7"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ectangle 257"/>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9"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259"/>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61"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261"/>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63"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ectangle 263"/>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65"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6" name="Group 265"/>
          <p:cNvGrpSpPr/>
          <p:nvPr/>
        </p:nvGrpSpPr>
        <p:grpSpPr>
          <a:xfrm rot="10800000">
            <a:off x="9596623" y="4338531"/>
            <a:ext cx="1006107" cy="158409"/>
            <a:chOff x="2220913" y="3983038"/>
            <a:chExt cx="1041400" cy="115888"/>
          </a:xfrm>
        </p:grpSpPr>
        <p:sp>
          <p:nvSpPr>
            <p:cNvPr id="267" name="Line 83"/>
            <p:cNvSpPr>
              <a:spLocks noChangeShapeType="1"/>
            </p:cNvSpPr>
            <p:nvPr/>
          </p:nvSpPr>
          <p:spPr bwMode="auto">
            <a:xfrm flipH="1">
              <a:off x="2308225" y="4041775"/>
              <a:ext cx="954088" cy="0"/>
            </a:xfrm>
            <a:prstGeom prst="line">
              <a:avLst/>
            </a:prstGeom>
            <a:noFill/>
            <a:ln w="22225" cap="rnd">
              <a:solidFill>
                <a:srgbClr val="505050">
                  <a:lumMod val="75000"/>
                </a:srgb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8"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rgbClr val="505050">
                <a:lumMod val="75000"/>
              </a:srgbClr>
            </a:solidFill>
            <a:ln w="0">
              <a:solidFill>
                <a:srgbClr val="505050">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70" name="Freeform 194"/>
          <p:cNvSpPr>
            <a:spLocks/>
          </p:cNvSpPr>
          <p:nvPr/>
        </p:nvSpPr>
        <p:spPr bwMode="auto">
          <a:xfrm flipV="1">
            <a:off x="4740171" y="4764053"/>
            <a:ext cx="773112" cy="357535"/>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1" name="Line 251"/>
          <p:cNvSpPr>
            <a:spLocks noChangeShapeType="1"/>
          </p:cNvSpPr>
          <p:nvPr/>
        </p:nvSpPr>
        <p:spPr bwMode="auto">
          <a:xfrm flipV="1">
            <a:off x="5480834" y="5111416"/>
            <a:ext cx="2406719" cy="10171"/>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2" name="Freeform 192"/>
          <p:cNvSpPr>
            <a:spLocks/>
          </p:cNvSpPr>
          <p:nvPr/>
        </p:nvSpPr>
        <p:spPr bwMode="auto">
          <a:xfrm>
            <a:off x="7100152" y="4242461"/>
            <a:ext cx="787400" cy="869275"/>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3" name="Line 217"/>
          <p:cNvSpPr>
            <a:spLocks noChangeShapeType="1"/>
          </p:cNvSpPr>
          <p:nvPr/>
        </p:nvSpPr>
        <p:spPr bwMode="auto">
          <a:xfrm flipH="1" flipV="1">
            <a:off x="7883082" y="3863354"/>
            <a:ext cx="6351" cy="531812"/>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pic>
        <p:nvPicPr>
          <p:cNvPr id="137" name="Picture 136"/>
          <p:cNvPicPr>
            <a:picLocks noChangeAspect="1"/>
          </p:cNvPicPr>
          <p:nvPr/>
        </p:nvPicPr>
        <p:blipFill>
          <a:blip r:embed="rId3"/>
          <a:stretch>
            <a:fillRect/>
          </a:stretch>
        </p:blipFill>
        <p:spPr>
          <a:xfrm>
            <a:off x="6691309" y="2445000"/>
            <a:ext cx="756595" cy="807572"/>
          </a:xfrm>
          <a:prstGeom prst="rect">
            <a:avLst/>
          </a:prstGeom>
        </p:spPr>
      </p:pic>
    </p:spTree>
    <p:extLst>
      <p:ext uri="{BB962C8B-B14F-4D97-AF65-F5344CB8AC3E}">
        <p14:creationId xmlns:p14="http://schemas.microsoft.com/office/powerpoint/2010/main" val="388646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IoT Device SDK</a:t>
            </a:r>
          </a:p>
        </p:txBody>
      </p:sp>
      <p:sp>
        <p:nvSpPr>
          <p:cNvPr id="5" name="Text Placeholder 5"/>
          <p:cNvSpPr>
            <a:spLocks noGrp="1"/>
          </p:cNvSpPr>
          <p:nvPr>
            <p:ph type="body" sz="quarter" idx="10"/>
          </p:nvPr>
        </p:nvSpPr>
        <p:spPr>
          <a:xfrm>
            <a:off x="503237" y="1453454"/>
            <a:ext cx="6019800" cy="5232202"/>
          </a:xfrm>
        </p:spPr>
        <p:txBody>
          <a:bodyPr/>
          <a:lstStyle/>
          <a:p>
            <a:r>
              <a:rPr lang="en-US" sz="3200" dirty="0"/>
              <a:t>Open Source</a:t>
            </a:r>
          </a:p>
          <a:p>
            <a:pPr lvl="1"/>
            <a:r>
              <a:rPr lang="en-US" sz="1600" dirty="0"/>
              <a:t>Everything is on GitHub, open source under MIT license</a:t>
            </a:r>
          </a:p>
          <a:p>
            <a:pPr lvl="1"/>
            <a:endParaRPr lang="en-US" sz="1600" dirty="0"/>
          </a:p>
          <a:p>
            <a:r>
              <a:rPr lang="en-US" sz="3200" dirty="0"/>
              <a:t>Cross-Platform Support</a:t>
            </a:r>
          </a:p>
          <a:p>
            <a:pPr lvl="1"/>
            <a:r>
              <a:rPr lang="en-US" sz="1600" dirty="0"/>
              <a:t>RTOS, Linux, Windows, iOS, Android</a:t>
            </a:r>
          </a:p>
          <a:p>
            <a:pPr lvl="1"/>
            <a:endParaRPr lang="en-US" sz="1600" dirty="0"/>
          </a:p>
          <a:p>
            <a:r>
              <a:rPr lang="en-US" sz="3200" dirty="0"/>
              <a:t>Multi-Language Support</a:t>
            </a:r>
          </a:p>
          <a:p>
            <a:pPr lvl="1"/>
            <a:r>
              <a:rPr lang="en-US" sz="1600" dirty="0"/>
              <a:t>C, Node.js, Java, C#, Python</a:t>
            </a:r>
          </a:p>
          <a:p>
            <a:pPr lvl="1"/>
            <a:endParaRPr lang="en-US" sz="1600" dirty="0"/>
          </a:p>
          <a:p>
            <a:r>
              <a:rPr lang="en-US" sz="3200" dirty="0"/>
              <a:t>Xamarin Compatible</a:t>
            </a:r>
          </a:p>
          <a:p>
            <a:pPr lvl="1"/>
            <a:r>
              <a:rPr lang="en-US" sz="1600" dirty="0"/>
              <a:t>Includes Xamarin compatible libraries</a:t>
            </a:r>
          </a:p>
          <a:p>
            <a:pPr lvl="1"/>
            <a:endParaRPr lang="en-US" sz="1600" dirty="0"/>
          </a:p>
          <a:p>
            <a:r>
              <a:rPr lang="en-US" sz="3200" dirty="0"/>
              <a:t>Easy To Get Started</a:t>
            </a:r>
          </a:p>
          <a:p>
            <a:pPr lvl="1"/>
            <a:r>
              <a:rPr lang="en-US" sz="1600" dirty="0"/>
              <a:t>Samples, walkthroughs to get you started quickly</a:t>
            </a:r>
          </a:p>
        </p:txBody>
      </p:sp>
      <p:pic>
        <p:nvPicPr>
          <p:cNvPr id="3" name="Picture 2"/>
          <p:cNvPicPr>
            <a:picLocks noChangeAspect="1"/>
          </p:cNvPicPr>
          <p:nvPr/>
        </p:nvPicPr>
        <p:blipFill>
          <a:blip r:embed="rId3"/>
          <a:stretch>
            <a:fillRect/>
          </a:stretch>
        </p:blipFill>
        <p:spPr>
          <a:xfrm>
            <a:off x="7359865" y="295274"/>
            <a:ext cx="4804338" cy="6630988"/>
          </a:xfrm>
          <a:prstGeom prst="rect">
            <a:avLst/>
          </a:prstGeom>
        </p:spPr>
      </p:pic>
    </p:spTree>
    <p:extLst>
      <p:ext uri="{BB962C8B-B14F-4D97-AF65-F5344CB8AC3E}">
        <p14:creationId xmlns:p14="http://schemas.microsoft.com/office/powerpoint/2010/main" val="132863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IoT Starter Kits</a:t>
            </a:r>
            <a:br>
              <a:rPr lang="en-US" sz="3200" dirty="0"/>
            </a:br>
            <a:r>
              <a:rPr lang="en-US" sz="3200" spc="0" dirty="0">
                <a:ln>
                  <a:noFill/>
                </a:ln>
                <a:gradFill>
                  <a:gsLst>
                    <a:gs pos="0">
                      <a:srgbClr val="0078D7"/>
                    </a:gs>
                    <a:gs pos="100000">
                      <a:srgbClr val="0078D7"/>
                    </a:gs>
                  </a:gsLst>
                  <a:lin ang="5400000" scaled="0"/>
                </a:gradFill>
                <a:latin typeface="Segoe UI Light" panose="020B0502040204020203" pitchFamily="34" charset="0"/>
                <a:cs typeface="Segoe UI Light" panose="020B0502040204020203" pitchFamily="34" charset="0"/>
              </a:rPr>
              <a:t>Get started quickly</a:t>
            </a:r>
            <a:br>
              <a:rPr lang="en-US" sz="3200" dirty="0"/>
            </a:br>
            <a:br>
              <a:rPr lang="en-US" sz="3200" dirty="0"/>
            </a:br>
            <a:endParaRPr lang="en-US" dirty="0"/>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ackgroundRemoval t="659" b="99763" l="2452" r="88468">
                        <a14:foregroundMark x1="15849" y1="40211" x2="15849" y2="40211"/>
                        <a14:foregroundMark x1="17572" y1="53597" x2="17572" y2="53597"/>
                        <a14:foregroundMark x1="61694" y1="83294" x2="61694" y2="83294"/>
                        <a14:foregroundMark x1="62383" y1="70777" x2="62383" y2="70777"/>
                        <a14:foregroundMark x1="84353" y1="43768" x2="84353" y2="43768"/>
                        <a14:foregroundMark x1="83158" y1="54704" x2="83158" y2="54704"/>
                        <a14:foregroundMark x1="65626" y1="78814" x2="65626" y2="78814"/>
                        <a14:foregroundMark x1="65626" y1="68986" x2="65626" y2="68986"/>
                        <a14:foregroundMark x1="19274" y1="55599" x2="19274" y2="55599"/>
                        <a14:foregroundMark x1="23571" y1="59183" x2="23571" y2="59183"/>
                        <a14:foregroundMark x1="20653" y1="47115" x2="20653" y2="47115"/>
                        <a14:foregroundMark x1="55513" y1="71462" x2="55513" y2="71462"/>
                        <a14:foregroundMark x1="73531" y1="62740" x2="73531" y2="62740"/>
                        <a14:foregroundMark x1="78516" y1="57154" x2="78516" y2="57154"/>
                        <a14:foregroundMark x1="82631" y1="48696" x2="82631" y2="48696"/>
                        <a14:foregroundMark x1="85043" y1="42661" x2="85043" y2="42661"/>
                      </a14:backgroundRemoval>
                    </a14:imgEffect>
                  </a14:imgLayer>
                </a14:imgProps>
              </a:ext>
              <a:ext uri="{28A0092B-C50C-407E-A947-70E740481C1C}">
                <a14:useLocalDpi xmlns:a14="http://schemas.microsoft.com/office/drawing/2010/main" val="0"/>
              </a:ext>
            </a:extLst>
          </a:blip>
          <a:srcRect l="11542" r="11542"/>
          <a:stretch/>
        </p:blipFill>
        <p:spPr>
          <a:xfrm>
            <a:off x="613713" y="3800951"/>
            <a:ext cx="1463040" cy="1463040"/>
          </a:xfrm>
          <a:prstGeom prst="rect">
            <a:avLst/>
          </a:prstGeom>
        </p:spPr>
      </p:pic>
      <p:pic>
        <p:nvPicPr>
          <p:cNvPr id="22" name="Picture 21"/>
          <p:cNvPicPr>
            <a:picLocks noChangeAspect="1"/>
          </p:cNvPicPr>
          <p:nvPr/>
        </p:nvPicPr>
        <p:blipFill rotWithShape="1">
          <a:blip r:embed="rId4">
            <a:extLst>
              <a:ext uri="{BEBA8EAE-BF5A-486C-A8C5-ECC9F3942E4B}">
                <a14:imgProps xmlns:a14="http://schemas.microsoft.com/office/drawing/2010/main">
                  <a14:imgLayer r:embed="rId3">
                    <a14:imgEffect>
                      <a14:backgroundRemoval t="9987" b="89987" l="0" r="99858">
                        <a14:foregroundMark x1="84759" y1="42635" x2="84759" y2="42635"/>
                        <a14:foregroundMark x1="84576" y1="45323" x2="84576" y2="45323"/>
                      </a14:backgroundRemoval>
                    </a14:imgEffect>
                  </a14:imgLayer>
                </a14:imgProps>
              </a:ext>
              <a:ext uri="{28A0092B-C50C-407E-A947-70E740481C1C}">
                <a14:useLocalDpi xmlns:a14="http://schemas.microsoft.com/office/drawing/2010/main" val="0"/>
              </a:ext>
            </a:extLst>
          </a:blip>
          <a:srcRect l="12285" r="10799"/>
          <a:stretch/>
        </p:blipFill>
        <p:spPr>
          <a:xfrm>
            <a:off x="613713" y="5430837"/>
            <a:ext cx="1463040" cy="1463040"/>
          </a:xfrm>
          <a:prstGeom prst="rect">
            <a:avLst/>
          </a:prstGeom>
        </p:spPr>
      </p:pic>
      <p:pic>
        <p:nvPicPr>
          <p:cNvPr id="23" name="Picture 22"/>
          <p:cNvPicPr>
            <a:picLocks noChangeAspect="1"/>
          </p:cNvPicPr>
          <p:nvPr/>
        </p:nvPicPr>
        <p:blipFill rotWithShape="1">
          <a:blip r:embed="rId5">
            <a:extLst>
              <a:ext uri="{BEBA8EAE-BF5A-486C-A8C5-ECC9F3942E4B}">
                <a14:imgProps xmlns:a14="http://schemas.microsoft.com/office/drawing/2010/main">
                  <a14:imgLayer r:embed="rId6">
                    <a14:imgEffect>
                      <a14:backgroundRemoval t="0" b="99368" l="11877" r="88306">
                        <a14:foregroundMark x1="84353" y1="43347" x2="84353" y2="43347"/>
                      </a14:backgroundRemoval>
                    </a14:imgEffect>
                  </a14:imgLayer>
                </a14:imgProps>
              </a:ext>
              <a:ext uri="{28A0092B-C50C-407E-A947-70E740481C1C}">
                <a14:useLocalDpi xmlns:a14="http://schemas.microsoft.com/office/drawing/2010/main" val="0"/>
              </a:ext>
            </a:extLst>
          </a:blip>
          <a:srcRect l="11542" r="11542"/>
          <a:stretch/>
        </p:blipFill>
        <p:spPr>
          <a:xfrm>
            <a:off x="613713" y="2171064"/>
            <a:ext cx="1463040" cy="1463040"/>
          </a:xfrm>
          <a:prstGeom prst="rect">
            <a:avLst/>
          </a:prstGeom>
        </p:spPr>
      </p:pic>
      <p:sp>
        <p:nvSpPr>
          <p:cNvPr id="25" name="TextBox 24"/>
          <p:cNvSpPr txBox="1"/>
          <p:nvPr/>
        </p:nvSpPr>
        <p:spPr>
          <a:xfrm>
            <a:off x="2065640" y="2064511"/>
            <a:ext cx="3542997" cy="12803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Raspberry Pi 2 Kit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Windows 10 and Raspbian</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Samples in C and C#</a:t>
            </a:r>
          </a:p>
        </p:txBody>
      </p:sp>
      <p:sp>
        <p:nvSpPr>
          <p:cNvPr id="26" name="TextBox 25"/>
          <p:cNvSpPr txBox="1"/>
          <p:nvPr/>
        </p:nvSpPr>
        <p:spPr>
          <a:xfrm>
            <a:off x="2037368" y="3649662"/>
            <a:ext cx="3542997" cy="12803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Feather M0 Wi-Fi Kit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RTOS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Samples in Arduino IDE and C </a:t>
            </a:r>
          </a:p>
        </p:txBody>
      </p:sp>
      <p:sp>
        <p:nvSpPr>
          <p:cNvPr id="27" name="TextBox 26"/>
          <p:cNvSpPr txBox="1"/>
          <p:nvPr/>
        </p:nvSpPr>
        <p:spPr>
          <a:xfrm>
            <a:off x="2035780" y="5326062"/>
            <a:ext cx="3877657" cy="1612749"/>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Feather Huzzah ESP8266 Kit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RTOS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Samples in Arduino IDE and C </a:t>
            </a:r>
          </a:p>
        </p:txBody>
      </p:sp>
      <p:grpSp>
        <p:nvGrpSpPr>
          <p:cNvPr id="6" name="Group 5"/>
          <p:cNvGrpSpPr/>
          <p:nvPr/>
        </p:nvGrpSpPr>
        <p:grpSpPr>
          <a:xfrm>
            <a:off x="6827837" y="4024520"/>
            <a:ext cx="5006037" cy="1534817"/>
            <a:chOff x="6904037" y="2099287"/>
            <a:chExt cx="5006037" cy="1534817"/>
          </a:xfrm>
        </p:grpSpPr>
        <p:pic>
          <p:nvPicPr>
            <p:cNvPr id="21" name="Picture 20"/>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04037" y="2171064"/>
              <a:ext cx="1463040" cy="1463040"/>
            </a:xfrm>
            <a:prstGeom prst="rect">
              <a:avLst/>
            </a:prstGeom>
          </p:spPr>
        </p:pic>
        <p:sp>
          <p:nvSpPr>
            <p:cNvPr id="28" name="TextBox 27"/>
            <p:cNvSpPr txBox="1"/>
            <p:nvPr/>
          </p:nvSpPr>
          <p:spPr>
            <a:xfrm>
              <a:off x="8367077" y="2099287"/>
              <a:ext cx="3542997" cy="12803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ThingDev Kit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RTOS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Samples in Arduino and C</a:t>
              </a:r>
            </a:p>
          </p:txBody>
        </p:sp>
      </p:grpSp>
      <p:grpSp>
        <p:nvGrpSpPr>
          <p:cNvPr id="7" name="Group 6"/>
          <p:cNvGrpSpPr/>
          <p:nvPr/>
        </p:nvGrpSpPr>
        <p:grpSpPr>
          <a:xfrm>
            <a:off x="6827837" y="2158947"/>
            <a:ext cx="5075251" cy="1422400"/>
            <a:chOff x="6858000" y="4206240"/>
            <a:chExt cx="5075251" cy="1422400"/>
          </a:xfrm>
        </p:grpSpPr>
        <p:sp>
          <p:nvSpPr>
            <p:cNvPr id="29" name="TextBox 28"/>
            <p:cNvSpPr txBox="1"/>
            <p:nvPr/>
          </p:nvSpPr>
          <p:spPr>
            <a:xfrm>
              <a:off x="8390254" y="4259262"/>
              <a:ext cx="3542997" cy="12803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Intel Edison Kit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Linux Yocto</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Samples in JavaScript (Node.js)</a:t>
              </a:r>
            </a:p>
          </p:txBody>
        </p:sp>
        <p:pic>
          <p:nvPicPr>
            <p:cNvPr id="5" name="Picture 4"/>
            <p:cNvPicPr>
              <a:picLocks noChangeAspect="1"/>
            </p:cNvPicPr>
            <p:nvPr/>
          </p:nvPicPr>
          <p:blipFill rotWithShape="1">
            <a:blip r:embed="rId8">
              <a:clrChange>
                <a:clrFrom>
                  <a:srgbClr val="E4E4E4"/>
                </a:clrFrom>
                <a:clrTo>
                  <a:srgbClr val="E4E4E4">
                    <a:alpha val="0"/>
                  </a:srgbClr>
                </a:clrTo>
              </a:clrChange>
              <a:extLst>
                <a:ext uri="{28A0092B-C50C-407E-A947-70E740481C1C}">
                  <a14:useLocalDpi xmlns:a14="http://schemas.microsoft.com/office/drawing/2010/main" val="0"/>
                </a:ext>
              </a:extLst>
            </a:blip>
            <a:srcRect l="13557" t="1266" r="13586" b="-1266"/>
            <a:stretch/>
          </p:blipFill>
          <p:spPr>
            <a:xfrm>
              <a:off x="6858000" y="4206240"/>
              <a:ext cx="1554480" cy="1422400"/>
            </a:xfrm>
            <a:prstGeom prst="rect">
              <a:avLst/>
            </a:prstGeom>
          </p:spPr>
        </p:pic>
      </p:grpSp>
      <p:sp>
        <p:nvSpPr>
          <p:cNvPr id="14" name="TextBox 13"/>
          <p:cNvSpPr txBox="1"/>
          <p:nvPr/>
        </p:nvSpPr>
        <p:spPr>
          <a:xfrm>
            <a:off x="6675437" y="6437674"/>
            <a:ext cx="5562600" cy="8710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Start today: </a:t>
            </a: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9"/>
              </a:rPr>
              <a:t>http://azure.com/iotstarterkits</a:t>
            </a: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557057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Offering Announcements</a:t>
            </a:r>
          </a:p>
        </p:txBody>
      </p:sp>
      <p:sp>
        <p:nvSpPr>
          <p:cNvPr id="6" name="Text Placeholder 5"/>
          <p:cNvSpPr>
            <a:spLocks noGrp="1"/>
          </p:cNvSpPr>
          <p:nvPr>
            <p:ph type="body" sz="quarter" idx="10"/>
          </p:nvPr>
        </p:nvSpPr>
        <p:spPr>
          <a:xfrm>
            <a:off x="274638" y="1212850"/>
            <a:ext cx="11887200" cy="4801314"/>
          </a:xfrm>
        </p:spPr>
        <p:txBody>
          <a:bodyPr/>
          <a:lstStyle/>
          <a:p>
            <a:r>
              <a:rPr lang="en-US" dirty="0"/>
              <a:t>Azure IoT Hub Device Management</a:t>
            </a:r>
          </a:p>
          <a:p>
            <a:pPr lvl="1"/>
            <a:r>
              <a:rPr lang="en-US" dirty="0"/>
              <a:t>Update firmware, software, configuration on </a:t>
            </a:r>
            <a:r>
              <a:rPr lang="en-US" i="1" dirty="0"/>
              <a:t>any</a:t>
            </a:r>
            <a:r>
              <a:rPr lang="en-US" dirty="0"/>
              <a:t> device running </a:t>
            </a:r>
            <a:r>
              <a:rPr lang="en-US" i="1" dirty="0"/>
              <a:t>any</a:t>
            </a:r>
            <a:r>
              <a:rPr lang="en-US" dirty="0"/>
              <a:t> operating system</a:t>
            </a:r>
          </a:p>
          <a:p>
            <a:pPr lvl="1"/>
            <a:r>
              <a:rPr lang="en-US" dirty="0"/>
              <a:t>Organize and update devices based on hierarchical topologies</a:t>
            </a:r>
          </a:p>
          <a:p>
            <a:r>
              <a:rPr lang="en-US" dirty="0"/>
              <a:t>Azure IoT Gateway SDK</a:t>
            </a:r>
          </a:p>
          <a:p>
            <a:pPr lvl="1"/>
            <a:r>
              <a:rPr lang="en-US" dirty="0"/>
              <a:t>Cross platform middleware for field gateways</a:t>
            </a:r>
          </a:p>
          <a:p>
            <a:pPr lvl="1"/>
            <a:r>
              <a:rPr lang="en-US" dirty="0"/>
              <a:t>Connect, manage and monitor multiple devices</a:t>
            </a:r>
          </a:p>
          <a:p>
            <a:pPr lvl="1"/>
            <a:r>
              <a:rPr lang="en-US" dirty="0"/>
              <a:t>Protocol translation &amp; data normalization</a:t>
            </a:r>
          </a:p>
          <a:p>
            <a:r>
              <a:rPr lang="en-US" dirty="0"/>
              <a:t>Azure IoT Starter Kits</a:t>
            </a:r>
          </a:p>
          <a:p>
            <a:pPr lvl="1"/>
            <a:r>
              <a:rPr lang="en-US" dirty="0"/>
              <a:t>5 new kits to get started quickly</a:t>
            </a:r>
          </a:p>
          <a:p>
            <a:r>
              <a:rPr lang="en-US" dirty="0"/>
              <a:t>New Region Availability</a:t>
            </a:r>
          </a:p>
        </p:txBody>
      </p:sp>
    </p:spTree>
    <p:extLst>
      <p:ext uri="{BB962C8B-B14F-4D97-AF65-F5344CB8AC3E}">
        <p14:creationId xmlns:p14="http://schemas.microsoft.com/office/powerpoint/2010/main" val="6313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fade">
                                      <p:cBhvr>
                                        <p:cTn id="26" dur="500"/>
                                        <p:tgtEl>
                                          <p:spTgt spid="6">
                                            <p:txEl>
                                              <p:pRg st="6" end="6"/>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animEffect transition="in" filter="fade">
                                      <p:cBhvr>
                                        <p:cTn id="37"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MyDriving</a:t>
            </a:r>
            <a:endParaRPr lang="en-US" dirty="0"/>
          </a:p>
        </p:txBody>
      </p:sp>
      <p:pic>
        <p:nvPicPr>
          <p:cNvPr id="4" name="Picture 3"/>
          <p:cNvPicPr>
            <a:picLocks noChangeAspect="1"/>
          </p:cNvPicPr>
          <p:nvPr/>
        </p:nvPicPr>
        <p:blipFill>
          <a:blip r:embed="rId2"/>
          <a:stretch>
            <a:fillRect/>
          </a:stretch>
        </p:blipFill>
        <p:spPr>
          <a:xfrm>
            <a:off x="1265237" y="1058862"/>
            <a:ext cx="9448800" cy="5386452"/>
          </a:xfrm>
          <a:prstGeom prst="rect">
            <a:avLst/>
          </a:prstGeom>
        </p:spPr>
      </p:pic>
      <p:sp>
        <p:nvSpPr>
          <p:cNvPr id="5" name="Rectangle 4"/>
          <p:cNvSpPr/>
          <p:nvPr/>
        </p:nvSpPr>
        <p:spPr>
          <a:xfrm>
            <a:off x="6368083" y="6599301"/>
            <a:ext cx="6019020" cy="369332"/>
          </a:xfrm>
          <a:prstGeom prst="rect">
            <a:avLst/>
          </a:prstGeom>
        </p:spPr>
        <p:txBody>
          <a:bodyPr wrap="none">
            <a:spAutoFit/>
          </a:bodyPr>
          <a:lstStyle/>
          <a:p>
            <a:r>
              <a:rPr lang="en-US" dirty="0"/>
              <a:t>https://azure.microsoft.com/en-us/campaigns/mydriving/</a:t>
            </a:r>
          </a:p>
        </p:txBody>
      </p:sp>
    </p:spTree>
    <p:extLst>
      <p:ext uri="{BB962C8B-B14F-4D97-AF65-F5344CB8AC3E}">
        <p14:creationId xmlns:p14="http://schemas.microsoft.com/office/powerpoint/2010/main" val="15884546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Market Growth</a:t>
            </a:r>
          </a:p>
        </p:txBody>
      </p:sp>
      <p:sp>
        <p:nvSpPr>
          <p:cNvPr id="3" name="Text Placeholder 2"/>
          <p:cNvSpPr>
            <a:spLocks noGrp="1"/>
          </p:cNvSpPr>
          <p:nvPr>
            <p:ph type="body" sz="quarter" idx="10"/>
          </p:nvPr>
        </p:nvSpPr>
        <p:spPr>
          <a:xfrm>
            <a:off x="274638" y="906462"/>
            <a:ext cx="11887200" cy="572464"/>
          </a:xfrm>
        </p:spPr>
        <p:txBody>
          <a:bodyPr vert="horz" wrap="square" lIns="146304" tIns="91440" rIns="146304" bIns="91440" rtlCol="0">
            <a:spAutoFit/>
          </a:bodyPr>
          <a:lstStyle/>
          <a:p>
            <a:r>
              <a:rPr lang="en-US" sz="2800" dirty="0">
                <a:solidFill>
                  <a:schemeClr val="tx2"/>
                </a:solidFill>
              </a:rPr>
              <a:t>Explosion in Devices and Data</a:t>
            </a:r>
          </a:p>
        </p:txBody>
      </p:sp>
      <p:pic>
        <p:nvPicPr>
          <p:cNvPr id="4" name="Picture 3"/>
          <p:cNvPicPr/>
          <p:nvPr/>
        </p:nvPicPr>
        <p:blipFill rotWithShape="1">
          <a:blip r:embed="rId3">
            <a:extLst>
              <a:ext uri="{28A0092B-C50C-407E-A947-70E740481C1C}">
                <a14:useLocalDpi xmlns:a14="http://schemas.microsoft.com/office/drawing/2010/main" val="0"/>
              </a:ext>
            </a:extLst>
          </a:blip>
          <a:srcRect l="3846" t="11550" r="5768" b="11740"/>
          <a:stretch/>
        </p:blipFill>
        <p:spPr bwMode="auto">
          <a:xfrm>
            <a:off x="6523037" y="2582862"/>
            <a:ext cx="5323054" cy="3057013"/>
          </a:xfrm>
          <a:prstGeom prst="rect">
            <a:avLst/>
          </a:prstGeom>
          <a:noFill/>
          <a:ln>
            <a:noFill/>
          </a:ln>
          <a:extLst>
            <a:ext uri="{53640926-AAD7-44D8-BBD7-CCE9431645EC}">
              <a14:shadowObscured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t="9210" r="2963"/>
          <a:stretch/>
        </p:blipFill>
        <p:spPr bwMode="auto">
          <a:xfrm>
            <a:off x="274638" y="2812177"/>
            <a:ext cx="5378822" cy="3048000"/>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253711" y="6557628"/>
            <a:ext cx="9220200" cy="415498"/>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a:ea typeface="+mn-ea"/>
                <a:cs typeface="+mn-cs"/>
              </a:rPr>
              <a:t>1 ISS Connected Device Market Sizing. Analyst estimates range from 22-75B connected devices by 2020.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a:ea typeface="+mn-ea"/>
                <a:cs typeface="+mn-cs"/>
              </a:rPr>
              <a:t>2 Digital Universe Forecast. IDC, April 2014 </a:t>
            </a:r>
          </a:p>
        </p:txBody>
      </p:sp>
      <p:sp>
        <p:nvSpPr>
          <p:cNvPr id="7" name="Rectangle 6"/>
          <p:cNvSpPr/>
          <p:nvPr/>
        </p:nvSpPr>
        <p:spPr>
          <a:xfrm>
            <a:off x="1112484" y="1997944"/>
            <a:ext cx="3703130" cy="40011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Worldwide Connected Devices </a:t>
            </a:r>
          </a:p>
        </p:txBody>
      </p:sp>
      <p:sp>
        <p:nvSpPr>
          <p:cNvPr id="8" name="Rectangle 7"/>
          <p:cNvSpPr/>
          <p:nvPr/>
        </p:nvSpPr>
        <p:spPr>
          <a:xfrm>
            <a:off x="7638468" y="1997944"/>
            <a:ext cx="3092193" cy="40011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Worldwide Data Created  </a:t>
            </a:r>
          </a:p>
        </p:txBody>
      </p:sp>
    </p:spTree>
    <p:extLst>
      <p:ext uri="{BB962C8B-B14F-4D97-AF65-F5344CB8AC3E}">
        <p14:creationId xmlns:p14="http://schemas.microsoft.com/office/powerpoint/2010/main" val="421989245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a:t>
            </a:r>
            <a:r>
              <a:rPr lang="en-US" dirty="0" err="1"/>
              <a:t>IoT</a:t>
            </a:r>
            <a:endParaRPr lang="en-US" dirty="0"/>
          </a:p>
        </p:txBody>
      </p:sp>
      <p:sp>
        <p:nvSpPr>
          <p:cNvPr id="4" name="Text Placeholder 3"/>
          <p:cNvSpPr>
            <a:spLocks noGrp="1"/>
          </p:cNvSpPr>
          <p:nvPr>
            <p:ph type="body" sz="quarter" idx="10"/>
          </p:nvPr>
        </p:nvSpPr>
        <p:spPr/>
        <p:txBody>
          <a:bodyPr/>
          <a:lstStyle/>
          <a:p>
            <a:r>
              <a:rPr lang="en-US" dirty="0"/>
              <a:t>Comprehensive solutions from device to cloud</a:t>
            </a:r>
          </a:p>
        </p:txBody>
      </p:sp>
      <p:graphicFrame>
        <p:nvGraphicFramePr>
          <p:cNvPr id="8" name="Table 7"/>
          <p:cNvGraphicFramePr>
            <a:graphicFrameLocks noGrp="1"/>
          </p:cNvGraphicFramePr>
          <p:nvPr>
            <p:extLst/>
          </p:nvPr>
        </p:nvGraphicFramePr>
        <p:xfrm>
          <a:off x="451100" y="2442494"/>
          <a:ext cx="5212291" cy="4324840"/>
        </p:xfrm>
        <a:graphic>
          <a:graphicData uri="http://schemas.openxmlformats.org/drawingml/2006/table">
            <a:tbl>
              <a:tblPr firstRow="1" bandRow="1">
                <a:tableStyleId>{5C22544A-7EE6-4342-B048-85BDC9FD1C3A}</a:tableStyleId>
              </a:tblPr>
              <a:tblGrid>
                <a:gridCol w="5212291">
                  <a:extLst>
                    <a:ext uri="{9D8B030D-6E8A-4147-A177-3AD203B41FA5}">
                      <a16:colId xmlns:a16="http://schemas.microsoft.com/office/drawing/2014/main" val="20000"/>
                    </a:ext>
                  </a:extLst>
                </a:gridCol>
              </a:tblGrid>
              <a:tr h="914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40080">
                <a:tc>
                  <a:txBody>
                    <a:bodyPr/>
                    <a:lstStyle/>
                    <a:p>
                      <a:endParaRPr lang="en-US"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84552">
                <a:tc>
                  <a:txBody>
                    <a:bodyPr/>
                    <a:lstStyle/>
                    <a:p>
                      <a:r>
                        <a:rPr lang="en-US" b="1" dirty="0"/>
                        <a:t>IoT Editions Power </a:t>
                      </a:r>
                      <a:r>
                        <a:rPr lang="en-US" b="1" baseline="0" dirty="0"/>
                        <a:t>a Broad Range of Devices</a:t>
                      </a:r>
                      <a:endParaRPr lang="en-US" b="1"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584552">
                <a:tc>
                  <a:txBody>
                    <a:bodyPr/>
                    <a:lstStyle/>
                    <a:p>
                      <a:r>
                        <a:rPr lang="en-US" sz="1800" dirty="0"/>
                        <a:t>25 years of history in embedded devices</a:t>
                      </a:r>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584552">
                <a:tc>
                  <a:txBody>
                    <a:bodyPr/>
                    <a:lstStyle/>
                    <a:p>
                      <a:r>
                        <a:rPr lang="en-US" sz="1800" dirty="0"/>
                        <a:t>One</a:t>
                      </a:r>
                      <a:r>
                        <a:rPr lang="en-US" sz="1800" baseline="0" dirty="0"/>
                        <a:t> Windows platform for all devices</a:t>
                      </a:r>
                      <a:endParaRPr lang="en-US" sz="1800"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584552">
                <a:tc>
                  <a:txBody>
                    <a:bodyPr/>
                    <a:lstStyle/>
                    <a:p>
                      <a:r>
                        <a:rPr lang="en-US" sz="1800" dirty="0"/>
                        <a:t>Enterprise</a:t>
                      </a:r>
                      <a:r>
                        <a:rPr lang="en-US" sz="1800" baseline="0" dirty="0"/>
                        <a:t>-ready, OEM-ready, Maker-friendly</a:t>
                      </a:r>
                      <a:endParaRPr lang="en-US" sz="1800"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584552">
                <a:tc>
                  <a:txBody>
                    <a:bodyPr/>
                    <a:lstStyle/>
                    <a:p>
                      <a:r>
                        <a:rPr lang="en-US" sz="1800" dirty="0"/>
                        <a:t>Designed</a:t>
                      </a:r>
                      <a:r>
                        <a:rPr lang="en-US" sz="1800" baseline="0" dirty="0"/>
                        <a:t> for today’s IoT environments</a:t>
                      </a:r>
                      <a:endParaRPr lang="en-US" sz="1800"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584552">
                <a:tc>
                  <a:txBody>
                    <a:bodyPr/>
                    <a:lstStyle/>
                    <a:p>
                      <a:r>
                        <a:rPr lang="en-US" sz="1800" dirty="0"/>
                        <a:t>Scalable solutions</a:t>
                      </a:r>
                      <a:r>
                        <a:rPr lang="en-US" sz="1800" baseline="0" dirty="0"/>
                        <a:t> from f</a:t>
                      </a:r>
                      <a:r>
                        <a:rPr lang="en-US" sz="1800" dirty="0"/>
                        <a:t>ree Windows IoT Core </a:t>
                      </a:r>
                      <a:r>
                        <a:rPr lang="en-US" sz="1800" baseline="0" dirty="0"/>
                        <a:t>to Windows IoT Enterprise on PC-Like Devices</a:t>
                      </a:r>
                      <a:endParaRPr lang="en-US" sz="1800" dirty="0"/>
                    </a:p>
                  </a:txBody>
                  <a:tcP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bl>
          </a:graphicData>
        </a:graphic>
      </p:graphicFrame>
      <p:graphicFrame>
        <p:nvGraphicFramePr>
          <p:cNvPr id="9" name="Table 8"/>
          <p:cNvGraphicFramePr>
            <a:graphicFrameLocks noGrp="1"/>
          </p:cNvGraphicFramePr>
          <p:nvPr>
            <p:extLst/>
          </p:nvPr>
        </p:nvGraphicFramePr>
        <p:xfrm>
          <a:off x="6349190" y="2442494"/>
          <a:ext cx="5355447" cy="4229598"/>
        </p:xfrm>
        <a:graphic>
          <a:graphicData uri="http://schemas.openxmlformats.org/drawingml/2006/table">
            <a:tbl>
              <a:tblPr firstRow="1" bandRow="1">
                <a:tableStyleId>{5C22544A-7EE6-4342-B048-85BDC9FD1C3A}</a:tableStyleId>
              </a:tblPr>
              <a:tblGrid>
                <a:gridCol w="5355447">
                  <a:extLst>
                    <a:ext uri="{9D8B030D-6E8A-4147-A177-3AD203B41FA5}">
                      <a16:colId xmlns:a16="http://schemas.microsoft.com/office/drawing/2014/main" val="20000"/>
                    </a:ext>
                  </a:extLst>
                </a:gridCol>
              </a:tblGrid>
              <a:tr h="914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EB6DA"/>
                    </a:solidFill>
                  </a:tcPr>
                </a:tc>
                <a:extLst>
                  <a:ext uri="{0D108BD9-81ED-4DB2-BD59-A6C34878D82A}">
                    <a16:rowId xmlns:a16="http://schemas.microsoft.com/office/drawing/2014/main" val="10000"/>
                  </a:ext>
                </a:extLst>
              </a:tr>
              <a:tr h="640080">
                <a:tc>
                  <a:txBody>
                    <a:bodyPr/>
                    <a:lstStyle/>
                    <a:p>
                      <a:endParaRPr lang="en-US"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77933">
                <a:tc>
                  <a:txBody>
                    <a:bodyPr/>
                    <a:lstStyle/>
                    <a:p>
                      <a:r>
                        <a:rPr lang="en-US" b="1" dirty="0"/>
                        <a:t>Cloud</a:t>
                      </a:r>
                      <a:r>
                        <a:rPr lang="en-US" b="1" baseline="0" dirty="0"/>
                        <a:t>-Based IoT Services &amp; Solutions</a:t>
                      </a:r>
                      <a:endParaRPr lang="en-US" b="1"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57793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a:t>Easy to provision, use and manage</a:t>
                      </a:r>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57793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a:t>Pay as you go, scale as you need</a:t>
                      </a:r>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57793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a:t>Global reach, hyper scale</a:t>
                      </a:r>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57793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a:t>End-to-end security &amp; privacy</a:t>
                      </a:r>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57793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a:t>Windows,</a:t>
                      </a:r>
                      <a:r>
                        <a:rPr lang="en-US" sz="1800" baseline="0" dirty="0"/>
                        <a:t> </a:t>
                      </a:r>
                      <a:r>
                        <a:rPr lang="en-US" sz="1800" baseline="0" dirty="0" err="1"/>
                        <a:t>Mbed</a:t>
                      </a:r>
                      <a:r>
                        <a:rPr lang="en-US" sz="1800" baseline="0" dirty="0"/>
                        <a:t>, Linux, iOS, Android, RTOS support</a:t>
                      </a:r>
                      <a:endParaRPr lang="en-US" sz="1800" dirty="0"/>
                    </a:p>
                  </a:txBody>
                  <a:tcP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bl>
          </a:graphicData>
        </a:graphic>
      </p:graphicFrame>
      <p:grpSp>
        <p:nvGrpSpPr>
          <p:cNvPr id="21" name="Group 20"/>
          <p:cNvGrpSpPr/>
          <p:nvPr/>
        </p:nvGrpSpPr>
        <p:grpSpPr>
          <a:xfrm>
            <a:off x="5913437" y="1516062"/>
            <a:ext cx="2285999" cy="1534886"/>
            <a:chOff x="5913437" y="1818520"/>
            <a:chExt cx="2285999" cy="1534886"/>
          </a:xfrm>
        </p:grpSpPr>
        <p:sp>
          <p:nvSpPr>
            <p:cNvPr id="14" name="Freeform 13"/>
            <p:cNvSpPr/>
            <p:nvPr/>
          </p:nvSpPr>
          <p:spPr>
            <a:xfrm>
              <a:off x="5940605" y="1818520"/>
              <a:ext cx="2258831" cy="153488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marL="0" marR="0" lvl="0" indent="0" algn="ctr" defTabSz="932742" rtl="0" eaLnBrk="1" fontAlgn="auto" latinLnBrk="0" hangingPunct="1">
                <a:lnSpc>
                  <a:spcPct val="8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endParaRPr>
            </a:p>
          </p:txBody>
        </p:sp>
        <p:sp>
          <p:nvSpPr>
            <p:cNvPr id="12" name="Freeform 11"/>
            <p:cNvSpPr/>
            <p:nvPr/>
          </p:nvSpPr>
          <p:spPr>
            <a:xfrm>
              <a:off x="5913437" y="1843376"/>
              <a:ext cx="2238266" cy="148517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a:gsLst>
                <a:gs pos="50000">
                  <a:srgbClr val="5EB6DA"/>
                </a:gs>
                <a:gs pos="50000">
                  <a:srgbClr val="3999C6"/>
                </a:gs>
              </a:gsLst>
              <a:lin ang="81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marL="0" marR="0" lvl="0" indent="0" algn="ctr" defTabSz="932742"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150" normalizeH="0" baseline="0" noProof="0" dirty="0">
                  <a:ln>
                    <a:noFill/>
                  </a:ln>
                  <a:solidFill>
                    <a:srgbClr val="FFFFFF"/>
                  </a:solidFill>
                  <a:effectLst/>
                  <a:uLnTx/>
                  <a:uFillTx/>
                  <a:latin typeface="Segoe UI Light"/>
                  <a:ea typeface="+mn-ea"/>
                  <a:cs typeface="+mn-cs"/>
                </a:rPr>
                <a:t>Azure </a:t>
              </a:r>
              <a:r>
                <a:rPr kumimoji="0" lang="en-US" sz="3600" b="0" i="0" u="none" strike="noStrike" kern="1200" cap="none" spc="-150" normalizeH="0" baseline="0" noProof="0" dirty="0" err="1">
                  <a:ln>
                    <a:noFill/>
                  </a:ln>
                  <a:solidFill>
                    <a:srgbClr val="FFFFFF"/>
                  </a:solidFill>
                  <a:effectLst/>
                  <a:uLnTx/>
                  <a:uFillTx/>
                  <a:latin typeface="Segoe UI Light"/>
                  <a:ea typeface="+mn-ea"/>
                  <a:cs typeface="+mn-cs"/>
                </a:rPr>
                <a:t>IoT</a:t>
              </a:r>
              <a:endParaRPr kumimoji="0" lang="en-US" sz="3600" b="0" i="0" u="none" strike="noStrike" kern="1200" cap="none" spc="-150" normalizeH="0" baseline="0" noProof="0" dirty="0">
                <a:ln>
                  <a:noFill/>
                </a:ln>
                <a:solidFill>
                  <a:srgbClr val="FFFFFF"/>
                </a:solidFill>
                <a:effectLst/>
                <a:uLnTx/>
                <a:uFillTx/>
                <a:latin typeface="Segoe UI Light"/>
                <a:ea typeface="+mn-ea"/>
                <a:cs typeface="+mn-cs"/>
              </a:endParaRPr>
            </a:p>
          </p:txBody>
        </p:sp>
      </p:grpSp>
      <p:sp>
        <p:nvSpPr>
          <p:cNvPr id="2" name="Rectangle 1"/>
          <p:cNvSpPr/>
          <p:nvPr/>
        </p:nvSpPr>
        <p:spPr bwMode="auto">
          <a:xfrm>
            <a:off x="313316" y="2051805"/>
            <a:ext cx="3847522" cy="762000"/>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0"/>
          <p:cNvSpPr>
            <a:spLocks noChangeAspect="1" noEditPoints="1"/>
          </p:cNvSpPr>
          <p:nvPr/>
        </p:nvSpPr>
        <p:spPr bwMode="black">
          <a:xfrm>
            <a:off x="457200" y="2006085"/>
            <a:ext cx="3620760" cy="807720"/>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188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0058880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Pipeline</a:t>
            </a:r>
          </a:p>
        </p:txBody>
      </p:sp>
      <p:graphicFrame>
        <p:nvGraphicFramePr>
          <p:cNvPr id="3" name="Diagram 2"/>
          <p:cNvGraphicFramePr/>
          <p:nvPr>
            <p:extLst/>
          </p:nvPr>
        </p:nvGraphicFramePr>
        <p:xfrm>
          <a:off x="1012821" y="1641770"/>
          <a:ext cx="10410832" cy="1024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1012820" y="2666122"/>
            <a:ext cx="1504147" cy="38912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6" name="Picture 5"/>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1259124" y="2804319"/>
            <a:ext cx="463328" cy="463328"/>
          </a:xfrm>
          <a:prstGeom prst="rect">
            <a:avLst/>
          </a:prstGeom>
        </p:spPr>
      </p:pic>
      <p:pic>
        <p:nvPicPr>
          <p:cNvPr id="7" name="Picture 6"/>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1172690" y="5624610"/>
            <a:ext cx="466455" cy="466455"/>
          </a:xfrm>
          <a:prstGeom prst="rect">
            <a:avLst/>
          </a:prstGeom>
        </p:spPr>
      </p:pic>
      <p:pic>
        <p:nvPicPr>
          <p:cNvPr id="8" name="Picture 7"/>
          <p:cNvPicPr>
            <a:picLocks noChangeAspect="1"/>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1722451" y="2804319"/>
            <a:ext cx="504773" cy="504773"/>
          </a:xfrm>
          <a:prstGeom prst="rect">
            <a:avLst/>
          </a:prstGeom>
        </p:spPr>
      </p:pic>
      <p:pic>
        <p:nvPicPr>
          <p:cNvPr id="10" name="Picture 9" descr="File:Twitter bird logo 2012.svg - Wikipedia, the free encyclopedia"/>
          <p:cNvPicPr>
            <a:picLocks noChangeAspect="1"/>
          </p:cNvPicPr>
          <p:nvPr/>
        </p:nvPicPr>
        <p:blipFill>
          <a:blip r:embed="rId10" cstate="print">
            <a:biLevel thresh="75000"/>
            <a:extLst>
              <a:ext uri="{28A0092B-C50C-407E-A947-70E740481C1C}">
                <a14:useLocalDpi xmlns:a14="http://schemas.microsoft.com/office/drawing/2010/main" val="0"/>
              </a:ext>
            </a:extLst>
          </a:blip>
          <a:stretch>
            <a:fillRect/>
          </a:stretch>
        </p:blipFill>
        <p:spPr>
          <a:xfrm>
            <a:off x="1764895" y="5624611"/>
            <a:ext cx="585546" cy="476016"/>
          </a:xfrm>
          <a:prstGeom prst="rect">
            <a:avLst/>
          </a:prstGeom>
        </p:spPr>
      </p:pic>
      <p:sp>
        <p:nvSpPr>
          <p:cNvPr id="15" name="TextBox 14"/>
          <p:cNvSpPr txBox="1"/>
          <p:nvPr/>
        </p:nvSpPr>
        <p:spPr>
          <a:xfrm>
            <a:off x="971182" y="6131092"/>
            <a:ext cx="1834444" cy="382308"/>
          </a:xfrm>
          <a:prstGeom prst="rect">
            <a:avLst/>
          </a:prstGeom>
          <a:noFill/>
        </p:spPr>
        <p:txBody>
          <a:bodyPr wrap="square" rtlCol="0">
            <a:spAutoFit/>
          </a:bodyPr>
          <a:lstStyle/>
          <a:p>
            <a:pPr defTabSz="932597"/>
            <a:r>
              <a:rPr lang="en-US" sz="1836" kern="0" dirty="0">
                <a:solidFill>
                  <a:sysClr val="windowText" lastClr="000000"/>
                </a:solidFill>
              </a:rPr>
              <a:t>apps and social</a:t>
            </a:r>
          </a:p>
        </p:txBody>
      </p:sp>
      <p:sp>
        <p:nvSpPr>
          <p:cNvPr id="16" name="TextBox 15"/>
          <p:cNvSpPr txBox="1"/>
          <p:nvPr/>
        </p:nvSpPr>
        <p:spPr>
          <a:xfrm>
            <a:off x="928739" y="3298113"/>
            <a:ext cx="1834444" cy="382308"/>
          </a:xfrm>
          <a:prstGeom prst="rect">
            <a:avLst/>
          </a:prstGeom>
          <a:noFill/>
        </p:spPr>
        <p:txBody>
          <a:bodyPr wrap="square" rtlCol="0">
            <a:spAutoFit/>
          </a:bodyPr>
          <a:lstStyle/>
          <a:p>
            <a:pPr defTabSz="932597"/>
            <a:r>
              <a:rPr lang="en-US" sz="1836" kern="0" dirty="0">
                <a:solidFill>
                  <a:sysClr val="windowText" lastClr="000000"/>
                </a:solidFill>
              </a:rPr>
              <a:t>mobile devices</a:t>
            </a:r>
          </a:p>
        </p:txBody>
      </p:sp>
      <p:pic>
        <p:nvPicPr>
          <p:cNvPr id="17" name="Picture 16"/>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1122803" y="3770808"/>
            <a:ext cx="467641" cy="467641"/>
          </a:xfrm>
          <a:prstGeom prst="rect">
            <a:avLst/>
          </a:prstGeom>
        </p:spPr>
      </p:pic>
      <p:sp>
        <p:nvSpPr>
          <p:cNvPr id="18" name="TextBox 17"/>
          <p:cNvSpPr txBox="1"/>
          <p:nvPr/>
        </p:nvSpPr>
        <p:spPr>
          <a:xfrm>
            <a:off x="855768" y="4199742"/>
            <a:ext cx="1834444" cy="382308"/>
          </a:xfrm>
          <a:prstGeom prst="rect">
            <a:avLst/>
          </a:prstGeom>
          <a:noFill/>
        </p:spPr>
        <p:txBody>
          <a:bodyPr wrap="square" rtlCol="0">
            <a:spAutoFit/>
          </a:bodyPr>
          <a:lstStyle/>
          <a:p>
            <a:pPr algn="ctr" defTabSz="932597"/>
            <a:r>
              <a:rPr lang="en-US" sz="1836" kern="0" dirty="0">
                <a:solidFill>
                  <a:sysClr val="windowText" lastClr="000000"/>
                </a:solidFill>
              </a:rPr>
              <a:t>sensors</a:t>
            </a:r>
          </a:p>
        </p:txBody>
      </p:sp>
      <p:pic>
        <p:nvPicPr>
          <p:cNvPr id="19" name="Picture 18" descr="Small_xbox-one-kinect-1"/>
          <p:cNvPicPr>
            <a:picLocks noChangeAspect="1"/>
          </p:cNvPicPr>
          <p:nvPr/>
        </p:nvPicPr>
        <p:blipFill>
          <a:blip r:embed="rId12" cstate="print">
            <a:extLst>
              <a:ext uri="{BEBA8EAE-BF5A-486C-A8C5-ECC9F3942E4B}">
                <a14:imgProps xmlns:a14="http://schemas.microsoft.com/office/drawing/2010/main">
                  <a14:imgLayer r:embed="rId13">
                    <a14:imgEffect>
                      <a14:backgroundRemoval t="6000" b="90000" l="1765" r="99265"/>
                    </a14:imgEffect>
                  </a14:imgLayer>
                </a14:imgProps>
              </a:ext>
              <a:ext uri="{28A0092B-C50C-407E-A947-70E740481C1C}">
                <a14:useLocalDpi xmlns:a14="http://schemas.microsoft.com/office/drawing/2010/main" val="0"/>
              </a:ext>
            </a:extLst>
          </a:blip>
          <a:stretch>
            <a:fillRect/>
          </a:stretch>
        </p:blipFill>
        <p:spPr>
          <a:xfrm>
            <a:off x="1648860" y="3753916"/>
            <a:ext cx="758253" cy="501785"/>
          </a:xfrm>
          <a:prstGeom prst="rect">
            <a:avLst/>
          </a:prstGeom>
        </p:spPr>
      </p:pic>
      <p:pic>
        <p:nvPicPr>
          <p:cNvPr id="20" name="Picture 19"/>
          <p:cNvPicPr>
            <a:picLocks noChangeAspect="1"/>
          </p:cNvPicPr>
          <p:nvPr/>
        </p:nvPicPr>
        <p:blipFill>
          <a:blip r:embed="rId14" cstate="print">
            <a:biLevel thresh="75000"/>
            <a:extLst>
              <a:ext uri="{28A0092B-C50C-407E-A947-70E740481C1C}">
                <a14:useLocalDpi xmlns:a14="http://schemas.microsoft.com/office/drawing/2010/main" val="0"/>
              </a:ext>
            </a:extLst>
          </a:blip>
          <a:stretch>
            <a:fillRect/>
          </a:stretch>
        </p:blipFill>
        <p:spPr>
          <a:xfrm>
            <a:off x="1172690" y="4667359"/>
            <a:ext cx="542840" cy="542840"/>
          </a:xfrm>
          <a:prstGeom prst="rect">
            <a:avLst/>
          </a:prstGeom>
        </p:spPr>
      </p:pic>
      <p:pic>
        <p:nvPicPr>
          <p:cNvPr id="22" name="Picture 21"/>
          <p:cNvPicPr>
            <a:picLocks noChangeAspect="1"/>
          </p:cNvPicPr>
          <p:nvPr/>
        </p:nvPicPr>
        <p:blipFill>
          <a:blip r:embed="rId15">
            <a:biLevel thresh="75000"/>
            <a:extLst>
              <a:ext uri="{28A0092B-C50C-407E-A947-70E740481C1C}">
                <a14:useLocalDpi xmlns:a14="http://schemas.microsoft.com/office/drawing/2010/main" val="0"/>
              </a:ext>
            </a:extLst>
          </a:blip>
          <a:stretch>
            <a:fillRect/>
          </a:stretch>
        </p:blipFill>
        <p:spPr>
          <a:xfrm>
            <a:off x="1768380" y="4667360"/>
            <a:ext cx="556807" cy="556807"/>
          </a:xfrm>
          <a:prstGeom prst="rect">
            <a:avLst/>
          </a:prstGeom>
        </p:spPr>
      </p:pic>
      <p:sp>
        <p:nvSpPr>
          <p:cNvPr id="23" name="TextBox 22"/>
          <p:cNvSpPr txBox="1"/>
          <p:nvPr/>
        </p:nvSpPr>
        <p:spPr>
          <a:xfrm>
            <a:off x="870452" y="5126757"/>
            <a:ext cx="1834444" cy="382308"/>
          </a:xfrm>
          <a:prstGeom prst="rect">
            <a:avLst/>
          </a:prstGeom>
          <a:noFill/>
        </p:spPr>
        <p:txBody>
          <a:bodyPr wrap="square" rtlCol="0">
            <a:spAutoFit/>
          </a:bodyPr>
          <a:lstStyle/>
          <a:p>
            <a:pPr algn="ctr" defTabSz="932597"/>
            <a:r>
              <a:rPr lang="en-US" sz="1836" kern="0" dirty="0">
                <a:solidFill>
                  <a:sysClr val="windowText" lastClr="000000"/>
                </a:solidFill>
              </a:rPr>
              <a:t>wearables</a:t>
            </a:r>
          </a:p>
        </p:txBody>
      </p:sp>
      <p:sp>
        <p:nvSpPr>
          <p:cNvPr id="24" name="Rectangle 23"/>
          <p:cNvSpPr/>
          <p:nvPr/>
        </p:nvSpPr>
        <p:spPr>
          <a:xfrm>
            <a:off x="2720741" y="2662530"/>
            <a:ext cx="1504147" cy="3891245"/>
          </a:xfrm>
          <a:prstGeom prst="rect">
            <a:avLst/>
          </a:prstGeom>
          <a:solidFill>
            <a:srgbClr val="A7F3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25" name="Picture 24"/>
          <p:cNvPicPr>
            <a:picLocks noChangeAspect="1"/>
          </p:cNvPicPr>
          <p:nvPr/>
        </p:nvPicPr>
        <p:blipFill>
          <a:blip r:embed="rId16" cstate="print">
            <a:biLevel thresh="75000"/>
            <a:extLst>
              <a:ext uri="{28A0092B-C50C-407E-A947-70E740481C1C}">
                <a14:useLocalDpi xmlns:a14="http://schemas.microsoft.com/office/drawing/2010/main" val="0"/>
              </a:ext>
            </a:extLst>
          </a:blip>
          <a:stretch>
            <a:fillRect/>
          </a:stretch>
        </p:blipFill>
        <p:spPr>
          <a:xfrm>
            <a:off x="3113914" y="3380572"/>
            <a:ext cx="718494" cy="718494"/>
          </a:xfrm>
          <a:prstGeom prst="rect">
            <a:avLst/>
          </a:prstGeom>
        </p:spPr>
      </p:pic>
      <p:sp>
        <p:nvSpPr>
          <p:cNvPr id="26" name="TextBox 25"/>
          <p:cNvSpPr txBox="1"/>
          <p:nvPr/>
        </p:nvSpPr>
        <p:spPr>
          <a:xfrm>
            <a:off x="2721088" y="3995810"/>
            <a:ext cx="1834444" cy="382308"/>
          </a:xfrm>
          <a:prstGeom prst="rect">
            <a:avLst/>
          </a:prstGeom>
          <a:noFill/>
        </p:spPr>
        <p:txBody>
          <a:bodyPr wrap="square" rtlCol="0">
            <a:spAutoFit/>
          </a:bodyPr>
          <a:lstStyle/>
          <a:p>
            <a:pPr defTabSz="932597"/>
            <a:r>
              <a:rPr lang="en-US" sz="1836" kern="0" dirty="0">
                <a:solidFill>
                  <a:sysClr val="windowText" lastClr="000000"/>
                </a:solidFill>
              </a:rPr>
              <a:t>cloud gateway</a:t>
            </a:r>
          </a:p>
        </p:txBody>
      </p:sp>
      <p:pic>
        <p:nvPicPr>
          <p:cNvPr id="27" name="Picture 26"/>
          <p:cNvPicPr>
            <a:picLocks noChangeAspect="1"/>
          </p:cNvPicPr>
          <p:nvPr/>
        </p:nvPicPr>
        <p:blipFill>
          <a:blip r:embed="rId17" cstate="print">
            <a:biLevel thresh="75000"/>
            <a:extLst>
              <a:ext uri="{28A0092B-C50C-407E-A947-70E740481C1C}">
                <a14:useLocalDpi xmlns:a14="http://schemas.microsoft.com/office/drawing/2010/main" val="0"/>
              </a:ext>
            </a:extLst>
          </a:blip>
          <a:stretch>
            <a:fillRect/>
          </a:stretch>
        </p:blipFill>
        <p:spPr>
          <a:xfrm>
            <a:off x="3183766" y="4592860"/>
            <a:ext cx="658740" cy="658740"/>
          </a:xfrm>
          <a:prstGeom prst="rect">
            <a:avLst/>
          </a:prstGeom>
        </p:spPr>
      </p:pic>
      <p:sp>
        <p:nvSpPr>
          <p:cNvPr id="28" name="TextBox 27"/>
          <p:cNvSpPr txBox="1"/>
          <p:nvPr/>
        </p:nvSpPr>
        <p:spPr>
          <a:xfrm>
            <a:off x="2773627" y="5251462"/>
            <a:ext cx="1834444" cy="382308"/>
          </a:xfrm>
          <a:prstGeom prst="rect">
            <a:avLst/>
          </a:prstGeom>
          <a:noFill/>
        </p:spPr>
        <p:txBody>
          <a:bodyPr wrap="square" rtlCol="0">
            <a:spAutoFit/>
          </a:bodyPr>
          <a:lstStyle/>
          <a:p>
            <a:pPr defTabSz="932597"/>
            <a:r>
              <a:rPr lang="en-US" sz="1836" kern="0" dirty="0">
                <a:solidFill>
                  <a:sysClr val="windowText" lastClr="000000"/>
                </a:solidFill>
              </a:rPr>
              <a:t>field gateway</a:t>
            </a:r>
          </a:p>
        </p:txBody>
      </p:sp>
      <p:sp>
        <p:nvSpPr>
          <p:cNvPr id="29" name="Rectangle 28"/>
          <p:cNvSpPr/>
          <p:nvPr/>
        </p:nvSpPr>
        <p:spPr>
          <a:xfrm>
            <a:off x="4428662" y="2652564"/>
            <a:ext cx="1504147" cy="3891245"/>
          </a:xfrm>
          <a:prstGeom prst="rect">
            <a:avLst/>
          </a:prstGeom>
          <a:solidFill>
            <a:srgbClr val="2EE7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30" name="Picture 29"/>
          <p:cNvPicPr>
            <a:picLocks noChangeAspect="1"/>
          </p:cNvPicPr>
          <p:nvPr/>
        </p:nvPicPr>
        <p:blipFill>
          <a:blip r:embed="rId18" cstate="print">
            <a:biLevel thresh="75000"/>
            <a:extLst>
              <a:ext uri="{28A0092B-C50C-407E-A947-70E740481C1C}">
                <a14:useLocalDpi xmlns:a14="http://schemas.microsoft.com/office/drawing/2010/main" val="0"/>
              </a:ext>
            </a:extLst>
          </a:blip>
          <a:stretch>
            <a:fillRect/>
          </a:stretch>
        </p:blipFill>
        <p:spPr>
          <a:xfrm>
            <a:off x="4906892" y="2729333"/>
            <a:ext cx="551317" cy="551317"/>
          </a:xfrm>
          <a:prstGeom prst="rect">
            <a:avLst/>
          </a:prstGeom>
        </p:spPr>
      </p:pic>
      <p:sp>
        <p:nvSpPr>
          <p:cNvPr id="31" name="TextBox 30"/>
          <p:cNvSpPr txBox="1"/>
          <p:nvPr/>
        </p:nvSpPr>
        <p:spPr>
          <a:xfrm>
            <a:off x="4743523" y="3289390"/>
            <a:ext cx="1834444" cy="382308"/>
          </a:xfrm>
          <a:prstGeom prst="rect">
            <a:avLst/>
          </a:prstGeom>
          <a:noFill/>
        </p:spPr>
        <p:txBody>
          <a:bodyPr wrap="square" rtlCol="0">
            <a:spAutoFit/>
          </a:bodyPr>
          <a:lstStyle/>
          <a:p>
            <a:pPr defTabSz="932597"/>
            <a:r>
              <a:rPr lang="en-US" sz="1836" kern="0" dirty="0">
                <a:solidFill>
                  <a:sysClr val="windowText" lastClr="000000"/>
                </a:solidFill>
              </a:rPr>
              <a:t>IoT Hubs</a:t>
            </a:r>
          </a:p>
        </p:txBody>
      </p:sp>
      <p:pic>
        <p:nvPicPr>
          <p:cNvPr id="38" name="Picture 37"/>
          <p:cNvPicPr>
            <a:picLocks noChangeAspect="1"/>
          </p:cNvPicPr>
          <p:nvPr/>
        </p:nvPicPr>
        <p:blipFill>
          <a:blip r:embed="rId19">
            <a:extLst>
              <a:ext uri="{BEBA8EAE-BF5A-486C-A8C5-ECC9F3942E4B}">
                <a14:imgProps xmlns:a14="http://schemas.microsoft.com/office/drawing/2010/main">
                  <a14:imgLayer r:embed="rId20">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048149" y="3703727"/>
            <a:ext cx="357147" cy="557150"/>
          </a:xfrm>
          <a:prstGeom prst="rect">
            <a:avLst/>
          </a:prstGeom>
        </p:spPr>
      </p:pic>
      <p:sp>
        <p:nvSpPr>
          <p:cNvPr id="39" name="TextBox 38"/>
          <p:cNvSpPr txBox="1"/>
          <p:nvPr/>
        </p:nvSpPr>
        <p:spPr>
          <a:xfrm>
            <a:off x="4843844" y="4280603"/>
            <a:ext cx="1834444" cy="382308"/>
          </a:xfrm>
          <a:prstGeom prst="rect">
            <a:avLst/>
          </a:prstGeom>
          <a:noFill/>
        </p:spPr>
        <p:txBody>
          <a:bodyPr wrap="square" rtlCol="0">
            <a:spAutoFit/>
          </a:bodyPr>
          <a:lstStyle/>
          <a:p>
            <a:pPr defTabSz="932597"/>
            <a:r>
              <a:rPr lang="en-US" sz="1836" kern="0" dirty="0">
                <a:solidFill>
                  <a:sysClr val="windowText" lastClr="000000"/>
                </a:solidFill>
              </a:rPr>
              <a:t>Kafka</a:t>
            </a:r>
          </a:p>
        </p:txBody>
      </p:sp>
      <p:pic>
        <p:nvPicPr>
          <p:cNvPr id="41" name="Picture 40"/>
          <p:cNvPicPr>
            <a:picLocks noChangeAspect="1"/>
          </p:cNvPicPr>
          <p:nvPr/>
        </p:nvPicPr>
        <p:blipFill>
          <a:blip r:embed="rId21">
            <a:biLevel thresh="75000"/>
            <a:extLst>
              <a:ext uri="{BEBA8EAE-BF5A-486C-A8C5-ECC9F3942E4B}">
                <a14:imgProps xmlns:a14="http://schemas.microsoft.com/office/drawing/2010/main">
                  <a14:imgLayer r:embed="rId22">
                    <a14:imgEffect>
                      <a14:backgroundRemoval t="0" b="100000" l="0" r="100000">
                        <a14:backgroundMark x1="87109" y1="16605" x2="87109" y2="16605"/>
                        <a14:backgroundMark x1="78516" y1="23985" x2="78516" y2="23985"/>
                      </a14:backgroundRemoval>
                    </a14:imgEffect>
                  </a14:imgLayer>
                </a14:imgProps>
              </a:ext>
            </a:extLst>
          </a:blip>
          <a:stretch>
            <a:fillRect/>
          </a:stretch>
        </p:blipFill>
        <p:spPr>
          <a:xfrm>
            <a:off x="4994747" y="4805155"/>
            <a:ext cx="410550" cy="434606"/>
          </a:xfrm>
          <a:prstGeom prst="rect">
            <a:avLst/>
          </a:prstGeom>
        </p:spPr>
      </p:pic>
      <p:sp>
        <p:nvSpPr>
          <p:cNvPr id="42" name="TextBox 41"/>
          <p:cNvSpPr txBox="1"/>
          <p:nvPr/>
        </p:nvSpPr>
        <p:spPr>
          <a:xfrm>
            <a:off x="4616590" y="5253527"/>
            <a:ext cx="1834444" cy="382308"/>
          </a:xfrm>
          <a:prstGeom prst="rect">
            <a:avLst/>
          </a:prstGeom>
          <a:noFill/>
        </p:spPr>
        <p:txBody>
          <a:bodyPr wrap="square" rtlCol="0">
            <a:spAutoFit/>
          </a:bodyPr>
          <a:lstStyle/>
          <a:p>
            <a:pPr defTabSz="932597"/>
            <a:r>
              <a:rPr lang="en-US" sz="1836" kern="0" dirty="0">
                <a:solidFill>
                  <a:sysClr val="windowText" lastClr="000000"/>
                </a:solidFill>
              </a:rPr>
              <a:t>RabbitMQ</a:t>
            </a:r>
          </a:p>
        </p:txBody>
      </p:sp>
      <p:pic>
        <p:nvPicPr>
          <p:cNvPr id="44" name="Picture 43"/>
          <p:cNvPicPr>
            <a:picLocks noChangeAspect="1"/>
          </p:cNvPicPr>
          <p:nvPr/>
        </p:nvPicPr>
        <p:blipFill>
          <a:blip r:embed="rId23" cstate="print">
            <a:biLevel thresh="75000"/>
            <a:extLst>
              <a:ext uri="{28A0092B-C50C-407E-A947-70E740481C1C}">
                <a14:useLocalDpi xmlns:a14="http://schemas.microsoft.com/office/drawing/2010/main" val="0"/>
              </a:ext>
            </a:extLst>
          </a:blip>
          <a:stretch>
            <a:fillRect/>
          </a:stretch>
        </p:blipFill>
        <p:spPr>
          <a:xfrm>
            <a:off x="4700821" y="5753322"/>
            <a:ext cx="1065461" cy="419538"/>
          </a:xfrm>
          <a:prstGeom prst="rect">
            <a:avLst/>
          </a:prstGeom>
        </p:spPr>
      </p:pic>
      <p:sp>
        <p:nvSpPr>
          <p:cNvPr id="45" name="TextBox 44"/>
          <p:cNvSpPr txBox="1"/>
          <p:nvPr/>
        </p:nvSpPr>
        <p:spPr>
          <a:xfrm>
            <a:off x="4652869" y="6147646"/>
            <a:ext cx="1834444" cy="382308"/>
          </a:xfrm>
          <a:prstGeom prst="rect">
            <a:avLst/>
          </a:prstGeom>
          <a:noFill/>
        </p:spPr>
        <p:txBody>
          <a:bodyPr wrap="square" rtlCol="0">
            <a:spAutoFit/>
          </a:bodyPr>
          <a:lstStyle/>
          <a:p>
            <a:pPr defTabSz="932597"/>
            <a:r>
              <a:rPr lang="en-US" sz="1836" kern="0" dirty="0">
                <a:solidFill>
                  <a:sysClr val="windowText" lastClr="000000"/>
                </a:solidFill>
              </a:rPr>
              <a:t>ActiveMQ</a:t>
            </a:r>
          </a:p>
        </p:txBody>
      </p:sp>
      <p:sp>
        <p:nvSpPr>
          <p:cNvPr id="46" name="Rectangle 45"/>
          <p:cNvSpPr/>
          <p:nvPr/>
        </p:nvSpPr>
        <p:spPr>
          <a:xfrm>
            <a:off x="6136582" y="2662530"/>
            <a:ext cx="1504147" cy="3891245"/>
          </a:xfrm>
          <a:prstGeom prst="rect">
            <a:avLst/>
          </a:prstGeom>
          <a:solidFill>
            <a:srgbClr val="29DB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47" name="Picture 46"/>
          <p:cNvPicPr>
            <a:picLocks noChangeAspect="1"/>
          </p:cNvPicPr>
          <p:nvPr/>
        </p:nvPicPr>
        <p:blipFill>
          <a:blip r:embed="rId24" cstate="print">
            <a:biLevel thresh="75000"/>
            <a:extLst>
              <a:ext uri="{28A0092B-C50C-407E-A947-70E740481C1C}">
                <a14:useLocalDpi xmlns:a14="http://schemas.microsoft.com/office/drawing/2010/main" val="0"/>
              </a:ext>
            </a:extLst>
          </a:blip>
          <a:stretch>
            <a:fillRect/>
          </a:stretch>
        </p:blipFill>
        <p:spPr>
          <a:xfrm>
            <a:off x="6498941" y="2614121"/>
            <a:ext cx="636519" cy="636519"/>
          </a:xfrm>
          <a:prstGeom prst="rect">
            <a:avLst/>
          </a:prstGeom>
        </p:spPr>
      </p:pic>
      <p:sp>
        <p:nvSpPr>
          <p:cNvPr id="48" name="TextBox 47"/>
          <p:cNvSpPr txBox="1"/>
          <p:nvPr/>
        </p:nvSpPr>
        <p:spPr>
          <a:xfrm>
            <a:off x="6107896" y="3090361"/>
            <a:ext cx="1834444" cy="350330"/>
          </a:xfrm>
          <a:prstGeom prst="rect">
            <a:avLst/>
          </a:prstGeom>
          <a:noFill/>
        </p:spPr>
        <p:txBody>
          <a:bodyPr wrap="square" rtlCol="0">
            <a:spAutoFit/>
          </a:bodyPr>
          <a:lstStyle/>
          <a:p>
            <a:pPr defTabSz="932597"/>
            <a:r>
              <a:rPr lang="en-US" sz="1632" kern="0" dirty="0">
                <a:solidFill>
                  <a:sysClr val="windowText" lastClr="000000"/>
                </a:solidFill>
              </a:rPr>
              <a:t>Stream Analytics</a:t>
            </a:r>
          </a:p>
        </p:txBody>
      </p:sp>
      <p:pic>
        <p:nvPicPr>
          <p:cNvPr id="49" name="Picture 48"/>
          <p:cNvPicPr>
            <a:picLocks noChangeAspect="1"/>
          </p:cNvPicPr>
          <p:nvPr/>
        </p:nvPicPr>
        <p:blipFill>
          <a:blip r:embed="rId25" cstate="print">
            <a:biLevel thresh="75000"/>
            <a:extLst>
              <a:ext uri="{28A0092B-C50C-407E-A947-70E740481C1C}">
                <a14:useLocalDpi xmlns:a14="http://schemas.microsoft.com/office/drawing/2010/main" val="0"/>
              </a:ext>
            </a:extLst>
          </a:blip>
          <a:stretch>
            <a:fillRect/>
          </a:stretch>
        </p:blipFill>
        <p:spPr>
          <a:xfrm>
            <a:off x="6607395" y="3423274"/>
            <a:ext cx="522178" cy="522178"/>
          </a:xfrm>
          <a:prstGeom prst="rect">
            <a:avLst/>
          </a:prstGeom>
        </p:spPr>
      </p:pic>
      <p:sp>
        <p:nvSpPr>
          <p:cNvPr id="51" name="TextBox 50"/>
          <p:cNvSpPr txBox="1"/>
          <p:nvPr/>
        </p:nvSpPr>
        <p:spPr>
          <a:xfrm>
            <a:off x="6136582" y="3874474"/>
            <a:ext cx="1834444" cy="382308"/>
          </a:xfrm>
          <a:prstGeom prst="rect">
            <a:avLst/>
          </a:prstGeom>
          <a:noFill/>
        </p:spPr>
        <p:txBody>
          <a:bodyPr wrap="square" rtlCol="0">
            <a:spAutoFit/>
          </a:bodyPr>
          <a:lstStyle/>
          <a:p>
            <a:pPr defTabSz="932597"/>
            <a:r>
              <a:rPr lang="en-US" sz="1836" kern="0" dirty="0">
                <a:solidFill>
                  <a:sysClr val="windowText" lastClr="000000"/>
                </a:solidFill>
              </a:rPr>
              <a:t>Service Fabrics</a:t>
            </a:r>
          </a:p>
        </p:txBody>
      </p:sp>
      <p:pic>
        <p:nvPicPr>
          <p:cNvPr id="52" name="Picture 51"/>
          <p:cNvPicPr>
            <a:picLocks noChangeAspect="1"/>
          </p:cNvPicPr>
          <p:nvPr/>
        </p:nvPicPr>
        <p:blipFill rotWithShape="1">
          <a:blip r:embed="rId26" cstate="print">
            <a:biLevel thresh="75000"/>
            <a:extLst>
              <a:ext uri="{28A0092B-C50C-407E-A947-70E740481C1C}">
                <a14:useLocalDpi xmlns:a14="http://schemas.microsoft.com/office/drawing/2010/main" val="0"/>
              </a:ext>
            </a:extLst>
          </a:blip>
          <a:srcRect l="-13009" t="-2305" r="58749" b="-8664"/>
          <a:stretch/>
        </p:blipFill>
        <p:spPr>
          <a:xfrm>
            <a:off x="6435407" y="4240549"/>
            <a:ext cx="674704" cy="503657"/>
          </a:xfrm>
          <a:prstGeom prst="rect">
            <a:avLst/>
          </a:prstGeom>
        </p:spPr>
      </p:pic>
      <p:sp>
        <p:nvSpPr>
          <p:cNvPr id="53" name="TextBox 52"/>
          <p:cNvSpPr txBox="1"/>
          <p:nvPr/>
        </p:nvSpPr>
        <p:spPr>
          <a:xfrm>
            <a:off x="6487313" y="4593316"/>
            <a:ext cx="1834444" cy="382308"/>
          </a:xfrm>
          <a:prstGeom prst="rect">
            <a:avLst/>
          </a:prstGeom>
          <a:noFill/>
        </p:spPr>
        <p:txBody>
          <a:bodyPr wrap="square" rtlCol="0">
            <a:spAutoFit/>
          </a:bodyPr>
          <a:lstStyle/>
          <a:p>
            <a:pPr defTabSz="932597"/>
            <a:r>
              <a:rPr lang="en-US" sz="1836" kern="0" dirty="0">
                <a:solidFill>
                  <a:sysClr val="windowText" lastClr="000000"/>
                </a:solidFill>
              </a:rPr>
              <a:t>Storm</a:t>
            </a:r>
          </a:p>
        </p:txBody>
      </p:sp>
      <p:pic>
        <p:nvPicPr>
          <p:cNvPr id="57" name="Picture 56"/>
          <p:cNvPicPr>
            <a:picLocks noChangeAspect="1"/>
          </p:cNvPicPr>
          <p:nvPr/>
        </p:nvPicPr>
        <p:blipFill>
          <a:blip r:embed="rId27" cstate="print">
            <a:biLevel thresh="75000"/>
            <a:extLst>
              <a:ext uri="{28A0092B-C50C-407E-A947-70E740481C1C}">
                <a14:useLocalDpi xmlns:a14="http://schemas.microsoft.com/office/drawing/2010/main" val="0"/>
              </a:ext>
            </a:extLst>
          </a:blip>
          <a:stretch>
            <a:fillRect/>
          </a:stretch>
        </p:blipFill>
        <p:spPr>
          <a:xfrm>
            <a:off x="6654674" y="5732497"/>
            <a:ext cx="467963" cy="467963"/>
          </a:xfrm>
          <a:prstGeom prst="rect">
            <a:avLst/>
          </a:prstGeom>
        </p:spPr>
      </p:pic>
      <p:sp>
        <p:nvSpPr>
          <p:cNvPr id="58" name="TextBox 57"/>
          <p:cNvSpPr txBox="1"/>
          <p:nvPr/>
        </p:nvSpPr>
        <p:spPr>
          <a:xfrm>
            <a:off x="6136583" y="6220165"/>
            <a:ext cx="1994977" cy="318286"/>
          </a:xfrm>
          <a:prstGeom prst="rect">
            <a:avLst/>
          </a:prstGeom>
          <a:noFill/>
        </p:spPr>
        <p:txBody>
          <a:bodyPr wrap="square" rtlCol="0">
            <a:spAutoFit/>
          </a:bodyPr>
          <a:lstStyle/>
          <a:p>
            <a:pPr defTabSz="932597"/>
            <a:r>
              <a:rPr lang="en-US" sz="1428" kern="0" dirty="0">
                <a:solidFill>
                  <a:sysClr val="windowText" lastClr="000000"/>
                </a:solidFill>
              </a:rPr>
              <a:t>Machine Learning</a:t>
            </a:r>
          </a:p>
        </p:txBody>
      </p:sp>
      <p:sp>
        <p:nvSpPr>
          <p:cNvPr id="59" name="Rectangle 58"/>
          <p:cNvSpPr/>
          <p:nvPr/>
        </p:nvSpPr>
        <p:spPr>
          <a:xfrm>
            <a:off x="7836560" y="2662530"/>
            <a:ext cx="1504147" cy="3891245"/>
          </a:xfrm>
          <a:prstGeom prst="rect">
            <a:avLst/>
          </a:prstGeom>
          <a:solidFill>
            <a:srgbClr val="37C6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60" name="Picture 59"/>
          <p:cNvPicPr>
            <a:picLocks noChangeAspect="1"/>
          </p:cNvPicPr>
          <p:nvPr/>
        </p:nvPicPr>
        <p:blipFill>
          <a:blip r:embed="rId28" cstate="print">
            <a:biLevel thresh="75000"/>
            <a:extLst>
              <a:ext uri="{28A0092B-C50C-407E-A947-70E740481C1C}">
                <a14:useLocalDpi xmlns:a14="http://schemas.microsoft.com/office/drawing/2010/main" val="0"/>
              </a:ext>
            </a:extLst>
          </a:blip>
          <a:stretch>
            <a:fillRect/>
          </a:stretch>
        </p:blipFill>
        <p:spPr>
          <a:xfrm>
            <a:off x="8276225" y="2723575"/>
            <a:ext cx="624816" cy="624816"/>
          </a:xfrm>
          <a:prstGeom prst="rect">
            <a:avLst/>
          </a:prstGeom>
        </p:spPr>
      </p:pic>
      <p:sp>
        <p:nvSpPr>
          <p:cNvPr id="61" name="TextBox 60"/>
          <p:cNvSpPr txBox="1"/>
          <p:nvPr/>
        </p:nvSpPr>
        <p:spPr>
          <a:xfrm>
            <a:off x="7942341" y="3257656"/>
            <a:ext cx="1834444" cy="350330"/>
          </a:xfrm>
          <a:prstGeom prst="rect">
            <a:avLst/>
          </a:prstGeom>
          <a:noFill/>
        </p:spPr>
        <p:txBody>
          <a:bodyPr wrap="square" rtlCol="0">
            <a:spAutoFit/>
          </a:bodyPr>
          <a:lstStyle/>
          <a:p>
            <a:pPr defTabSz="932597"/>
            <a:r>
              <a:rPr lang="en-US" sz="1632" kern="0" dirty="0">
                <a:solidFill>
                  <a:sysClr val="windowText" lastClr="000000"/>
                </a:solidFill>
              </a:rPr>
              <a:t>Azure Storage</a:t>
            </a:r>
          </a:p>
        </p:txBody>
      </p:sp>
      <p:sp>
        <p:nvSpPr>
          <p:cNvPr id="63" name="TextBox 62"/>
          <p:cNvSpPr txBox="1"/>
          <p:nvPr/>
        </p:nvSpPr>
        <p:spPr>
          <a:xfrm>
            <a:off x="7836560" y="4157724"/>
            <a:ext cx="1834444" cy="606488"/>
          </a:xfrm>
          <a:prstGeom prst="rect">
            <a:avLst/>
          </a:prstGeom>
          <a:noFill/>
        </p:spPr>
        <p:txBody>
          <a:bodyPr wrap="square" rtlCol="0">
            <a:spAutoFit/>
          </a:bodyPr>
          <a:lstStyle/>
          <a:p>
            <a:pPr defTabSz="932597"/>
            <a:r>
              <a:rPr lang="en-US" sz="1632" kern="0" dirty="0">
                <a:solidFill>
                  <a:sysClr val="windowText" lastClr="000000"/>
                </a:solidFill>
              </a:rPr>
              <a:t>SQL Database/ Data warehouse</a:t>
            </a:r>
          </a:p>
        </p:txBody>
      </p:sp>
      <p:pic>
        <p:nvPicPr>
          <p:cNvPr id="64" name="Picture 63"/>
          <p:cNvPicPr>
            <a:picLocks noChangeAspect="1"/>
          </p:cNvPicPr>
          <p:nvPr/>
        </p:nvPicPr>
        <p:blipFill>
          <a:blip r:embed="rId29" cstate="print">
            <a:biLevel thresh="75000"/>
            <a:extLst>
              <a:ext uri="{28A0092B-C50C-407E-A947-70E740481C1C}">
                <a14:useLocalDpi xmlns:a14="http://schemas.microsoft.com/office/drawing/2010/main" val="0"/>
              </a:ext>
            </a:extLst>
          </a:blip>
          <a:stretch>
            <a:fillRect/>
          </a:stretch>
        </p:blipFill>
        <p:spPr>
          <a:xfrm>
            <a:off x="8306642" y="3639469"/>
            <a:ext cx="552921" cy="552921"/>
          </a:xfrm>
          <a:prstGeom prst="rect">
            <a:avLst/>
          </a:prstGeom>
        </p:spPr>
      </p:pic>
      <p:pic>
        <p:nvPicPr>
          <p:cNvPr id="66" name="Picture 65"/>
          <p:cNvPicPr>
            <a:picLocks noChangeAspect="1"/>
          </p:cNvPicPr>
          <p:nvPr/>
        </p:nvPicPr>
        <p:blipFill>
          <a:blip r:embed="rId30" cstate="print">
            <a:biLevel thresh="75000"/>
            <a:extLst>
              <a:ext uri="{28A0092B-C50C-407E-A947-70E740481C1C}">
                <a14:useLocalDpi xmlns:a14="http://schemas.microsoft.com/office/drawing/2010/main" val="0"/>
              </a:ext>
            </a:extLst>
          </a:blip>
          <a:stretch>
            <a:fillRect/>
          </a:stretch>
        </p:blipFill>
        <p:spPr>
          <a:xfrm>
            <a:off x="6589010" y="4984281"/>
            <a:ext cx="664211" cy="345943"/>
          </a:xfrm>
          <a:prstGeom prst="rect">
            <a:avLst/>
          </a:prstGeom>
        </p:spPr>
      </p:pic>
      <p:pic>
        <p:nvPicPr>
          <p:cNvPr id="55" name="Picture 54"/>
          <p:cNvPicPr>
            <a:picLocks noChangeAspect="1"/>
          </p:cNvPicPr>
          <p:nvPr/>
        </p:nvPicPr>
        <p:blipFill>
          <a:blip r:embed="rId31" cstate="print">
            <a:biLevel thresh="75000"/>
            <a:extLst>
              <a:ext uri="{28A0092B-C50C-407E-A947-70E740481C1C}">
                <a14:useLocalDpi xmlns:a14="http://schemas.microsoft.com/office/drawing/2010/main" val="0"/>
              </a:ext>
            </a:extLst>
          </a:blip>
          <a:stretch>
            <a:fillRect/>
          </a:stretch>
        </p:blipFill>
        <p:spPr>
          <a:xfrm>
            <a:off x="8301241" y="4800459"/>
            <a:ext cx="592870" cy="592870"/>
          </a:xfrm>
          <a:prstGeom prst="rect">
            <a:avLst/>
          </a:prstGeom>
        </p:spPr>
      </p:pic>
      <p:sp>
        <p:nvSpPr>
          <p:cNvPr id="56" name="TextBox 55"/>
          <p:cNvSpPr txBox="1"/>
          <p:nvPr/>
        </p:nvSpPr>
        <p:spPr>
          <a:xfrm>
            <a:off x="7787774" y="5267720"/>
            <a:ext cx="1834444" cy="318286"/>
          </a:xfrm>
          <a:prstGeom prst="rect">
            <a:avLst/>
          </a:prstGeom>
          <a:noFill/>
        </p:spPr>
        <p:txBody>
          <a:bodyPr wrap="square" rtlCol="0">
            <a:spAutoFit/>
          </a:bodyPr>
          <a:lstStyle/>
          <a:p>
            <a:pPr defTabSz="932597"/>
            <a:r>
              <a:rPr lang="en-US" sz="1428" kern="0" dirty="0">
                <a:solidFill>
                  <a:sysClr val="windowText" lastClr="000000"/>
                </a:solidFill>
              </a:rPr>
              <a:t>HDInisght / Hadoop</a:t>
            </a:r>
          </a:p>
        </p:txBody>
      </p:sp>
      <p:sp>
        <p:nvSpPr>
          <p:cNvPr id="67" name="TextBox 66"/>
          <p:cNvSpPr txBox="1"/>
          <p:nvPr/>
        </p:nvSpPr>
        <p:spPr>
          <a:xfrm>
            <a:off x="6528340" y="5294180"/>
            <a:ext cx="1834444" cy="382308"/>
          </a:xfrm>
          <a:prstGeom prst="rect">
            <a:avLst/>
          </a:prstGeom>
          <a:noFill/>
        </p:spPr>
        <p:txBody>
          <a:bodyPr wrap="square" rtlCol="0">
            <a:spAutoFit/>
          </a:bodyPr>
          <a:lstStyle/>
          <a:p>
            <a:pPr defTabSz="932597"/>
            <a:r>
              <a:rPr lang="en-US" sz="1836" kern="0" dirty="0">
                <a:solidFill>
                  <a:sysClr val="windowText" lastClr="000000"/>
                </a:solidFill>
              </a:rPr>
              <a:t>Spark</a:t>
            </a:r>
          </a:p>
        </p:txBody>
      </p:sp>
      <p:pic>
        <p:nvPicPr>
          <p:cNvPr id="68" name="Picture 6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223118" y="5601836"/>
            <a:ext cx="670993" cy="670993"/>
          </a:xfrm>
          <a:prstGeom prst="rect">
            <a:avLst/>
          </a:prstGeom>
        </p:spPr>
      </p:pic>
      <p:sp>
        <p:nvSpPr>
          <p:cNvPr id="69" name="TextBox 68"/>
          <p:cNvSpPr txBox="1"/>
          <p:nvPr/>
        </p:nvSpPr>
        <p:spPr>
          <a:xfrm>
            <a:off x="8132130" y="6201231"/>
            <a:ext cx="1834444" cy="318286"/>
          </a:xfrm>
          <a:prstGeom prst="rect">
            <a:avLst/>
          </a:prstGeom>
          <a:noFill/>
        </p:spPr>
        <p:txBody>
          <a:bodyPr wrap="square" rtlCol="0">
            <a:spAutoFit/>
          </a:bodyPr>
          <a:lstStyle/>
          <a:p>
            <a:pPr defTabSz="932597"/>
            <a:r>
              <a:rPr lang="en-US" sz="1428" kern="0" dirty="0">
                <a:solidFill>
                  <a:sysClr val="windowText" lastClr="000000"/>
                </a:solidFill>
              </a:rPr>
              <a:t>Data Lake</a:t>
            </a:r>
          </a:p>
        </p:txBody>
      </p:sp>
      <p:sp>
        <p:nvSpPr>
          <p:cNvPr id="70" name="Rectangle 69"/>
          <p:cNvSpPr/>
          <p:nvPr/>
        </p:nvSpPr>
        <p:spPr>
          <a:xfrm>
            <a:off x="9536537" y="2662530"/>
            <a:ext cx="1504147" cy="3891245"/>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71" name="Picture 70"/>
          <p:cNvPicPr>
            <a:picLocks noChangeAspect="1"/>
          </p:cNvPicPr>
          <p:nvPr/>
        </p:nvPicPr>
        <p:blipFill>
          <a:blip r:embed="rId33" cstate="print">
            <a:biLevel thresh="75000"/>
            <a:extLst>
              <a:ext uri="{28A0092B-C50C-407E-A947-70E740481C1C}">
                <a14:useLocalDpi xmlns:a14="http://schemas.microsoft.com/office/drawing/2010/main" val="0"/>
              </a:ext>
            </a:extLst>
          </a:blip>
          <a:stretch>
            <a:fillRect/>
          </a:stretch>
        </p:blipFill>
        <p:spPr>
          <a:xfrm>
            <a:off x="10024624" y="2782282"/>
            <a:ext cx="527974" cy="527974"/>
          </a:xfrm>
          <a:prstGeom prst="rect">
            <a:avLst/>
          </a:prstGeom>
        </p:spPr>
      </p:pic>
      <p:sp>
        <p:nvSpPr>
          <p:cNvPr id="72" name="TextBox 71"/>
          <p:cNvSpPr txBox="1"/>
          <p:nvPr/>
        </p:nvSpPr>
        <p:spPr>
          <a:xfrm>
            <a:off x="9536537" y="3288066"/>
            <a:ext cx="1834444" cy="350330"/>
          </a:xfrm>
          <a:prstGeom prst="rect">
            <a:avLst/>
          </a:prstGeom>
          <a:noFill/>
        </p:spPr>
        <p:txBody>
          <a:bodyPr wrap="square" rtlCol="0">
            <a:spAutoFit/>
          </a:bodyPr>
          <a:lstStyle/>
          <a:p>
            <a:pPr defTabSz="932597"/>
            <a:r>
              <a:rPr lang="en-US" sz="1632" kern="0" dirty="0">
                <a:solidFill>
                  <a:sysClr val="windowText" lastClr="000000"/>
                </a:solidFill>
              </a:rPr>
              <a:t>Power BI / Excel</a:t>
            </a:r>
          </a:p>
        </p:txBody>
      </p:sp>
      <p:sp>
        <p:nvSpPr>
          <p:cNvPr id="74" name="TextBox 73"/>
          <p:cNvSpPr txBox="1"/>
          <p:nvPr/>
        </p:nvSpPr>
        <p:spPr>
          <a:xfrm>
            <a:off x="9635376" y="4231448"/>
            <a:ext cx="1834444" cy="350330"/>
          </a:xfrm>
          <a:prstGeom prst="rect">
            <a:avLst/>
          </a:prstGeom>
          <a:noFill/>
        </p:spPr>
        <p:txBody>
          <a:bodyPr wrap="square" rtlCol="0">
            <a:spAutoFit/>
          </a:bodyPr>
          <a:lstStyle/>
          <a:p>
            <a:pPr defTabSz="932597"/>
            <a:r>
              <a:rPr lang="en-US" sz="1632" kern="0" dirty="0">
                <a:solidFill>
                  <a:sysClr val="windowText" lastClr="000000"/>
                </a:solidFill>
              </a:rPr>
              <a:t>Portals &amp; APIs</a:t>
            </a:r>
          </a:p>
        </p:txBody>
      </p:sp>
      <p:pic>
        <p:nvPicPr>
          <p:cNvPr id="75" name="Picture 74"/>
          <p:cNvPicPr>
            <a:picLocks noChangeAspect="1"/>
          </p:cNvPicPr>
          <p:nvPr/>
        </p:nvPicPr>
        <p:blipFill>
          <a:blip r:embed="rId34" cstate="print">
            <a:biLevel thresh="75000"/>
            <a:extLst>
              <a:ext uri="{28A0092B-C50C-407E-A947-70E740481C1C}">
                <a14:useLocalDpi xmlns:a14="http://schemas.microsoft.com/office/drawing/2010/main" val="0"/>
              </a:ext>
            </a:extLst>
          </a:blip>
          <a:stretch>
            <a:fillRect/>
          </a:stretch>
        </p:blipFill>
        <p:spPr>
          <a:xfrm>
            <a:off x="9923018" y="3707657"/>
            <a:ext cx="629581" cy="629581"/>
          </a:xfrm>
          <a:prstGeom prst="rect">
            <a:avLst/>
          </a:prstGeom>
        </p:spPr>
      </p:pic>
      <p:pic>
        <p:nvPicPr>
          <p:cNvPr id="76" name="Picture 75"/>
          <p:cNvPicPr>
            <a:picLocks noChangeAspect="1"/>
          </p:cNvPicPr>
          <p:nvPr/>
        </p:nvPicPr>
        <p:blipFill>
          <a:blip r:embed="rId35" cstate="print">
            <a:biLevel thresh="75000"/>
            <a:extLst>
              <a:ext uri="{28A0092B-C50C-407E-A947-70E740481C1C}">
                <a14:useLocalDpi xmlns:a14="http://schemas.microsoft.com/office/drawing/2010/main" val="0"/>
              </a:ext>
            </a:extLst>
          </a:blip>
          <a:stretch>
            <a:fillRect/>
          </a:stretch>
        </p:blipFill>
        <p:spPr>
          <a:xfrm>
            <a:off x="9937380" y="4593316"/>
            <a:ext cx="707180" cy="707180"/>
          </a:xfrm>
          <a:prstGeom prst="rect">
            <a:avLst/>
          </a:prstGeom>
        </p:spPr>
      </p:pic>
      <p:sp>
        <p:nvSpPr>
          <p:cNvPr id="77" name="TextBox 76"/>
          <p:cNvSpPr txBox="1"/>
          <p:nvPr/>
        </p:nvSpPr>
        <p:spPr>
          <a:xfrm>
            <a:off x="9746262" y="5224166"/>
            <a:ext cx="1834444" cy="318286"/>
          </a:xfrm>
          <a:prstGeom prst="rect">
            <a:avLst/>
          </a:prstGeom>
          <a:noFill/>
        </p:spPr>
        <p:txBody>
          <a:bodyPr wrap="square" rtlCol="0">
            <a:spAutoFit/>
          </a:bodyPr>
          <a:lstStyle/>
          <a:p>
            <a:pPr defTabSz="932597"/>
            <a:r>
              <a:rPr lang="en-US" sz="1428" kern="0" dirty="0">
                <a:solidFill>
                  <a:sysClr val="windowText" lastClr="000000"/>
                </a:solidFill>
              </a:rPr>
              <a:t>Azure Search</a:t>
            </a:r>
          </a:p>
        </p:txBody>
      </p:sp>
      <p:pic>
        <p:nvPicPr>
          <p:cNvPr id="78" name="Picture 77"/>
          <p:cNvPicPr>
            <a:picLocks noChangeAspect="1"/>
          </p:cNvPicPr>
          <p:nvPr/>
        </p:nvPicPr>
        <p:blipFill>
          <a:blip r:embed="rId36" cstate="print">
            <a:biLevel thresh="75000"/>
            <a:extLst>
              <a:ext uri="{28A0092B-C50C-407E-A947-70E740481C1C}">
                <a14:useLocalDpi xmlns:a14="http://schemas.microsoft.com/office/drawing/2010/main" val="0"/>
              </a:ext>
            </a:extLst>
          </a:blip>
          <a:stretch>
            <a:fillRect/>
          </a:stretch>
        </p:blipFill>
        <p:spPr>
          <a:xfrm>
            <a:off x="10026265" y="5608974"/>
            <a:ext cx="574770" cy="574770"/>
          </a:xfrm>
          <a:prstGeom prst="rect">
            <a:avLst/>
          </a:prstGeom>
        </p:spPr>
      </p:pic>
      <p:sp>
        <p:nvSpPr>
          <p:cNvPr id="79" name="TextBox 78"/>
          <p:cNvSpPr txBox="1"/>
          <p:nvPr/>
        </p:nvSpPr>
        <p:spPr>
          <a:xfrm>
            <a:off x="10024623" y="6165944"/>
            <a:ext cx="1834444" cy="318286"/>
          </a:xfrm>
          <a:prstGeom prst="rect">
            <a:avLst/>
          </a:prstGeom>
          <a:noFill/>
        </p:spPr>
        <p:txBody>
          <a:bodyPr wrap="square" rtlCol="0">
            <a:spAutoFit/>
          </a:bodyPr>
          <a:lstStyle/>
          <a:p>
            <a:pPr defTabSz="932597"/>
            <a:r>
              <a:rPr lang="en-US" sz="1428" kern="0" dirty="0">
                <a:solidFill>
                  <a:sysClr val="windowText" lastClr="000000"/>
                </a:solidFill>
              </a:rPr>
              <a:t>U-SQL</a:t>
            </a:r>
          </a:p>
        </p:txBody>
      </p:sp>
    </p:spTree>
    <p:extLst>
      <p:ext uri="{BB962C8B-B14F-4D97-AF65-F5344CB8AC3E}">
        <p14:creationId xmlns:p14="http://schemas.microsoft.com/office/powerpoint/2010/main" val="338100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Updates Since //build 2015</a:t>
            </a:r>
          </a:p>
        </p:txBody>
      </p:sp>
      <p:sp>
        <p:nvSpPr>
          <p:cNvPr id="3" name="Text Placeholder 2"/>
          <p:cNvSpPr>
            <a:spLocks noGrp="1"/>
          </p:cNvSpPr>
          <p:nvPr>
            <p:ph type="body" sz="quarter" idx="10"/>
          </p:nvPr>
        </p:nvSpPr>
        <p:spPr>
          <a:xfrm>
            <a:off x="304799" y="1212849"/>
            <a:ext cx="5761037" cy="4936736"/>
          </a:xfrm>
        </p:spPr>
        <p:txBody>
          <a:bodyPr/>
          <a:lstStyle/>
          <a:p>
            <a:r>
              <a:rPr lang="en-US" sz="3200" dirty="0"/>
              <a:t>Windows 10 Released</a:t>
            </a:r>
          </a:p>
          <a:p>
            <a:pPr lvl="1"/>
            <a:r>
              <a:rPr lang="en-US" sz="1600" dirty="0"/>
              <a:t>Windows 10 IoT Enterprise, Windows 10 IoT Core for Makers – July 2015</a:t>
            </a:r>
          </a:p>
          <a:p>
            <a:pPr lvl="1"/>
            <a:r>
              <a:rPr lang="en-US" sz="1600" dirty="0"/>
              <a:t>Windows 10 IoT Mobile Enterprise, Windows 10 IoT Core – December 2015</a:t>
            </a:r>
          </a:p>
          <a:p>
            <a:r>
              <a:rPr lang="en-US" sz="3200" dirty="0"/>
              <a:t>Dragonboard Launch</a:t>
            </a:r>
          </a:p>
          <a:p>
            <a:pPr lvl="1"/>
            <a:r>
              <a:rPr lang="en-US" sz="1600" dirty="0"/>
              <a:t>Qualcomm QC8016 based reference board supporting Windows 10 IoT Core</a:t>
            </a:r>
          </a:p>
          <a:p>
            <a:r>
              <a:rPr lang="en-US" sz="3200" dirty="0"/>
              <a:t>Raspberry Pi 3 Launch</a:t>
            </a:r>
          </a:p>
          <a:p>
            <a:pPr lvl="1"/>
            <a:r>
              <a:rPr lang="en-US" sz="1600" dirty="0"/>
              <a:t>NOOBs support with Windows 10 IoT Core Insider Flights</a:t>
            </a:r>
          </a:p>
          <a:p>
            <a:r>
              <a:rPr lang="en-US" sz="3200" dirty="0"/>
              <a:t>Open Connectivity Foundation Creation</a:t>
            </a:r>
          </a:p>
          <a:p>
            <a:pPr lvl="1"/>
            <a:r>
              <a:rPr lang="en-US" sz="1600" dirty="0"/>
              <a:t>New standards body for IoT device connectivity with broad industry support</a:t>
            </a:r>
          </a:p>
        </p:txBody>
      </p:sp>
      <p:sp>
        <p:nvSpPr>
          <p:cNvPr id="4" name="Text Placeholder 2"/>
          <p:cNvSpPr txBox="1">
            <a:spLocks/>
          </p:cNvSpPr>
          <p:nvPr/>
        </p:nvSpPr>
        <p:spPr>
          <a:xfrm>
            <a:off x="6164203" y="1212849"/>
            <a:ext cx="6454834" cy="405034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IoT Hub Available</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Already one of the fastest growing services on Azure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IoT Suite Available</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Get started quickly, customize to meet your needs</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IoT Device SDK Live on GitHub</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Open source, cross platform, multi language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Certified for IoT Launched</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50 partners and growing</a:t>
            </a:r>
          </a:p>
          <a:p>
            <a:pPr marL="0" marR="0" lvl="1" indent="0" algn="l" defTabSz="932742" rtl="0" eaLnBrk="1" fontAlgn="auto" latinLnBrk="0" hangingPunct="1">
              <a:lnSpc>
                <a:spcPct val="90000"/>
              </a:lnSpc>
              <a:spcBef>
                <a:spcPct val="200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0241210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Windows 10 IoT Overview</a:t>
            </a:r>
          </a:p>
        </p:txBody>
      </p:sp>
    </p:spTree>
    <p:extLst>
      <p:ext uri="{BB962C8B-B14F-4D97-AF65-F5344CB8AC3E}">
        <p14:creationId xmlns:p14="http://schemas.microsoft.com/office/powerpoint/2010/main" val="6528922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66461" y="1576149"/>
            <a:ext cx="10581772" cy="5247775"/>
            <a:chOff x="-810547" y="110524"/>
            <a:chExt cx="13324490" cy="6607962"/>
          </a:xfrm>
        </p:grpSpPr>
        <p:grpSp>
          <p:nvGrpSpPr>
            <p:cNvPr id="10" name="Group 9"/>
            <p:cNvGrpSpPr/>
            <p:nvPr/>
          </p:nvGrpSpPr>
          <p:grpSpPr>
            <a:xfrm>
              <a:off x="2827224" y="151301"/>
              <a:ext cx="6567185" cy="6567185"/>
              <a:chOff x="2120417" y="113475"/>
              <a:chExt cx="4925389" cy="4925389"/>
            </a:xfrm>
          </p:grpSpPr>
          <p:sp>
            <p:nvSpPr>
              <p:cNvPr id="24" name="Oval 23"/>
              <p:cNvSpPr>
                <a:spLocks noChangeAspect="1"/>
              </p:cNvSpPr>
              <p:nvPr/>
            </p:nvSpPr>
            <p:spPr>
              <a:xfrm>
                <a:off x="2120417" y="113475"/>
                <a:ext cx="4925389" cy="4925389"/>
              </a:xfrm>
              <a:prstGeom prst="ellipse">
                <a:avLst/>
              </a:prstGeom>
              <a:solidFill>
                <a:srgbClr val="DC3C0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sp>
            <p:nvSpPr>
              <p:cNvPr id="29" name="Freeform 28"/>
              <p:cNvSpPr>
                <a:spLocks noChangeAspect="1"/>
              </p:cNvSpPr>
              <p:nvPr/>
            </p:nvSpPr>
            <p:spPr bwMode="black">
              <a:xfrm>
                <a:off x="4270797" y="3857392"/>
                <a:ext cx="630584" cy="716028"/>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049" tIns="103239" rIns="129049" bIns="103239" numCol="1" spcCol="0" rtlCol="0" fromWordArt="0" anchor="t" anchorCtr="0" forceAA="0" compatLnSpc="1">
                <a:prstTxWarp prst="textNoShape">
                  <a:avLst/>
                </a:prstTxWarp>
                <a:noAutofit/>
              </a:bodyPr>
              <a:lstStyle/>
              <a:p>
                <a:pPr marL="0" marR="0" lvl="0" indent="0" algn="ctr" defTabSz="657929" rtl="0" eaLnBrk="1" fontAlgn="base" latinLnBrk="0" hangingPunct="1">
                  <a:lnSpc>
                    <a:spcPct val="90000"/>
                  </a:lnSpc>
                  <a:spcBef>
                    <a:spcPct val="0"/>
                  </a:spcBef>
                  <a:spcAft>
                    <a:spcPct val="0"/>
                  </a:spcAft>
                  <a:buClrTx/>
                  <a:buSzTx/>
                  <a:buFontTx/>
                  <a:buNone/>
                  <a:tabLst/>
                  <a:defRPr/>
                </a:pPr>
                <a:endParaRPr kumimoji="0" lang="en-US" sz="169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 name="Group 5"/>
            <p:cNvGrpSpPr/>
            <p:nvPr/>
          </p:nvGrpSpPr>
          <p:grpSpPr>
            <a:xfrm>
              <a:off x="2831194" y="110524"/>
              <a:ext cx="6567185" cy="6567184"/>
              <a:chOff x="2123395" y="82893"/>
              <a:chExt cx="4925389" cy="4925388"/>
            </a:xfrm>
          </p:grpSpPr>
          <p:sp>
            <p:nvSpPr>
              <p:cNvPr id="25" name="Pie 24"/>
              <p:cNvSpPr/>
              <p:nvPr/>
            </p:nvSpPr>
            <p:spPr>
              <a:xfrm>
                <a:off x="2123395" y="82893"/>
                <a:ext cx="4925389" cy="4925388"/>
              </a:xfrm>
              <a:prstGeom prst="pie">
                <a:avLst>
                  <a:gd name="adj1" fmla="val 9404657"/>
                  <a:gd name="adj2" fmla="val 16139269"/>
                </a:avLst>
              </a:prstGeom>
              <a:solidFill>
                <a:srgbClr val="0072C6"/>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black"/>
                  </a:solidFill>
                  <a:effectLst/>
                  <a:uLnTx/>
                  <a:uFillTx/>
                  <a:latin typeface="Segoe UI"/>
                  <a:ea typeface="+mn-ea"/>
                  <a:cs typeface="+mn-cs"/>
                </a:endParaRPr>
              </a:p>
            </p:txBody>
          </p:sp>
          <p:pic>
            <p:nvPicPr>
              <p:cNvPr id="26" name="Picture 25"/>
              <p:cNvPicPr>
                <a:picLocks noChangeAspect="1"/>
              </p:cNvPicPr>
              <p:nvPr/>
            </p:nvPicPr>
            <p:blipFill rotWithShape="1">
              <a:blip r:embed="rId3" cstate="print">
                <a:extLst>
                  <a:ext uri="{28A0092B-C50C-407E-A947-70E740481C1C}">
                    <a14:useLocalDpi xmlns:a14="http://schemas.microsoft.com/office/drawing/2010/main" val="0"/>
                  </a:ext>
                </a:extLst>
              </a:blip>
              <a:srcRect r="79051"/>
              <a:stretch/>
            </p:blipFill>
            <p:spPr>
              <a:xfrm>
                <a:off x="2658314" y="1321767"/>
                <a:ext cx="797423" cy="716028"/>
              </a:xfrm>
              <a:prstGeom prst="rect">
                <a:avLst/>
              </a:prstGeom>
            </p:spPr>
          </p:pic>
        </p:grpSp>
        <p:grpSp>
          <p:nvGrpSpPr>
            <p:cNvPr id="8" name="Group 7"/>
            <p:cNvGrpSpPr/>
            <p:nvPr/>
          </p:nvGrpSpPr>
          <p:grpSpPr>
            <a:xfrm>
              <a:off x="2793622" y="110525"/>
              <a:ext cx="6567185" cy="6567184"/>
              <a:chOff x="2095216" y="82894"/>
              <a:chExt cx="4925389" cy="4925388"/>
            </a:xfrm>
          </p:grpSpPr>
          <p:sp>
            <p:nvSpPr>
              <p:cNvPr id="27" name="Pie 26"/>
              <p:cNvSpPr/>
              <p:nvPr/>
            </p:nvSpPr>
            <p:spPr>
              <a:xfrm rot="6723956">
                <a:off x="2095217" y="82893"/>
                <a:ext cx="4925388" cy="4925389"/>
              </a:xfrm>
              <a:prstGeom prst="pie">
                <a:avLst>
                  <a:gd name="adj1" fmla="val 9404657"/>
                  <a:gd name="adj2" fmla="val 16139269"/>
                </a:avLst>
              </a:prstGeom>
              <a:solidFill>
                <a:srgbClr val="5B2D9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black"/>
                  </a:solidFill>
                  <a:effectLst/>
                  <a:uLnTx/>
                  <a:uFillTx/>
                  <a:latin typeface="Segoe UI"/>
                  <a:ea typeface="+mn-ea"/>
                  <a:cs typeface="+mn-cs"/>
                </a:endParaRPr>
              </a:p>
            </p:txBody>
          </p:sp>
          <p:sp>
            <p:nvSpPr>
              <p:cNvPr id="28" name="Freeform 41"/>
              <p:cNvSpPr>
                <a:spLocks noChangeAspect="1"/>
              </p:cNvSpPr>
              <p:nvPr/>
            </p:nvSpPr>
            <p:spPr bwMode="black">
              <a:xfrm>
                <a:off x="5521479" y="1250006"/>
                <a:ext cx="691202" cy="716028"/>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bg1"/>
              </a:solidFill>
              <a:ln>
                <a:noFill/>
              </a:ln>
            </p:spPr>
            <p:txBody>
              <a:bodyPr vert="horz" wrap="square" lIns="124330" tIns="62165" rIns="124330" bIns="62165" numCol="1" anchor="t" anchorCtr="0" compatLnSpc="1">
                <a:prstTxWarp prst="textNoShape">
                  <a:avLst/>
                </a:prstTxWarp>
              </a:bodyPr>
              <a:lstStyle/>
              <a:p>
                <a:pPr marL="0" marR="0" lvl="0" indent="0" algn="l"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4" name="Group 3"/>
            <p:cNvGrpSpPr/>
            <p:nvPr/>
          </p:nvGrpSpPr>
          <p:grpSpPr>
            <a:xfrm>
              <a:off x="4660452" y="2019665"/>
              <a:ext cx="2833528" cy="2816136"/>
              <a:chOff x="1760282" y="1940234"/>
              <a:chExt cx="1736901" cy="1726240"/>
            </a:xfrm>
          </p:grpSpPr>
          <p:sp>
            <p:nvSpPr>
              <p:cNvPr id="7" name="Oval 6"/>
              <p:cNvSpPr/>
              <p:nvPr/>
            </p:nvSpPr>
            <p:spPr>
              <a:xfrm>
                <a:off x="1760282" y="1940234"/>
                <a:ext cx="1736901" cy="1726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sp>
            <p:nvSpPr>
              <p:cNvPr id="12" name="TextBox 11"/>
              <p:cNvSpPr txBox="1"/>
              <p:nvPr/>
            </p:nvSpPr>
            <p:spPr>
              <a:xfrm>
                <a:off x="1848179" y="2636825"/>
                <a:ext cx="1561104" cy="332585"/>
              </a:xfrm>
              <a:prstGeom prst="rect">
                <a:avLst/>
              </a:prstGeom>
              <a:noFill/>
            </p:spPr>
            <p:txBody>
              <a:bodyPr wrap="square" rtlCol="0">
                <a:spAutoFit/>
              </a:bodyPr>
              <a:lstStyle/>
              <a:p>
                <a:pPr marL="0" marR="0" lvl="0" indent="0" algn="ctr" defTabSz="932394"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dirty="0">
                    <a:ln>
                      <a:noFill/>
                    </a:ln>
                    <a:solidFill>
                      <a:srgbClr val="E7E6E6">
                        <a:lumMod val="50000"/>
                      </a:srgbClr>
                    </a:solidFill>
                    <a:effectLst/>
                    <a:uLnTx/>
                    <a:uFillTx/>
                    <a:latin typeface="Segoe UI Semibold" panose="020B0702040204020203" pitchFamily="34" charset="0"/>
                    <a:ea typeface="+mn-ea"/>
                    <a:cs typeface="Segoe UI Semibold" panose="020B0702040204020203" pitchFamily="34" charset="0"/>
                  </a:rPr>
                  <a:t>Windows</a:t>
                </a:r>
                <a:r>
                  <a:rPr kumimoji="0" lang="en-US" sz="2200" b="0" i="0" u="none" strike="noStrike" kern="0" cap="none" spc="0" normalizeH="0" baseline="0" noProof="0" dirty="0">
                    <a:ln>
                      <a:noFill/>
                    </a:ln>
                    <a:solidFill>
                      <a:srgbClr val="E7E6E6">
                        <a:lumMod val="50000"/>
                      </a:srgbClr>
                    </a:solidFill>
                    <a:effectLst/>
                    <a:uLnTx/>
                    <a:uFillTx/>
                    <a:latin typeface="Segoe UI Semibold" panose="020B0702040204020203" pitchFamily="34" charset="0"/>
                    <a:ea typeface="+mn-ea"/>
                    <a:cs typeface="Segoe UI Semibold" panose="020B0702040204020203" pitchFamily="34" charset="0"/>
                  </a:rPr>
                  <a:t> 10 IoT</a:t>
                </a:r>
              </a:p>
            </p:txBody>
          </p:sp>
        </p:grpSp>
        <p:sp>
          <p:nvSpPr>
            <p:cNvPr id="30" name="TextBox 29"/>
            <p:cNvSpPr txBox="1"/>
            <p:nvPr/>
          </p:nvSpPr>
          <p:spPr>
            <a:xfrm>
              <a:off x="-810547" y="769314"/>
              <a:ext cx="4562172" cy="1223044"/>
            </a:xfrm>
            <a:prstGeom prst="rect">
              <a:avLst/>
            </a:prstGeom>
            <a:noFill/>
          </p:spPr>
          <p:txBody>
            <a:bodyPr wrap="square" rtlCol="0">
              <a:spAutoFit/>
            </a:bodyPr>
            <a:lstStyle/>
            <a:p>
              <a:pPr marL="0" marR="0" lvl="0" indent="0" algn="ctr" defTabSz="932394"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0072C6"/>
                  </a:solidFill>
                  <a:effectLst/>
                  <a:uLnTx/>
                  <a:uFillTx/>
                  <a:latin typeface="Segoe UI" panose="020B0502040204020203" pitchFamily="34" charset="0"/>
                  <a:ea typeface="+mn-ea"/>
                  <a:cs typeface="Segoe UI" panose="020B0502040204020203" pitchFamily="34" charset="0"/>
                </a:rPr>
                <a:t>Universal Windows Platform</a:t>
              </a:r>
            </a:p>
          </p:txBody>
        </p:sp>
        <p:sp>
          <p:nvSpPr>
            <p:cNvPr id="31" name="TextBox 30"/>
            <p:cNvSpPr txBox="1"/>
            <p:nvPr/>
          </p:nvSpPr>
          <p:spPr>
            <a:xfrm>
              <a:off x="7951772" y="1093719"/>
              <a:ext cx="4562171" cy="682888"/>
            </a:xfrm>
            <a:prstGeom prst="rect">
              <a:avLst/>
            </a:prstGeom>
            <a:noFill/>
          </p:spPr>
          <p:txBody>
            <a:bodyPr wrap="square" rtlCol="0">
              <a:spAutoFit/>
            </a:bodyPr>
            <a:lstStyle/>
            <a:p>
              <a:pPr marL="0" marR="0" lvl="0" indent="0" algn="ctr" defTabSz="932394"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5B2D90"/>
                  </a:solidFill>
                  <a:effectLst/>
                  <a:uLnTx/>
                  <a:uFillTx/>
                  <a:latin typeface="Segoe UI" panose="020B0502040204020203" pitchFamily="34" charset="0"/>
                  <a:ea typeface="+mn-ea"/>
                  <a:cs typeface="Segoe UI" panose="020B0502040204020203" pitchFamily="34" charset="0"/>
                </a:rPr>
                <a:t>Connected</a:t>
              </a:r>
            </a:p>
          </p:txBody>
        </p:sp>
        <p:sp>
          <p:nvSpPr>
            <p:cNvPr id="32" name="TextBox 31"/>
            <p:cNvSpPr txBox="1"/>
            <p:nvPr/>
          </p:nvSpPr>
          <p:spPr>
            <a:xfrm>
              <a:off x="7148364" y="5620504"/>
              <a:ext cx="4562171" cy="682888"/>
            </a:xfrm>
            <a:prstGeom prst="rect">
              <a:avLst/>
            </a:prstGeom>
            <a:noFill/>
          </p:spPr>
          <p:txBody>
            <a:bodyPr wrap="square" rtlCol="0">
              <a:spAutoFit/>
            </a:bodyPr>
            <a:lstStyle/>
            <a:p>
              <a:pPr marL="0" marR="0" lvl="0" indent="0" algn="ctr" defTabSz="932394"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DC3C00"/>
                  </a:solidFill>
                  <a:effectLst/>
                  <a:uLnTx/>
                  <a:uFillTx/>
                  <a:latin typeface="Segoe UI" panose="020B0502040204020203" pitchFamily="34" charset="0"/>
                  <a:ea typeface="+mn-ea"/>
                  <a:cs typeface="Segoe UI" panose="020B0502040204020203" pitchFamily="34" charset="0"/>
                </a:rPr>
                <a:t>Secure</a:t>
              </a:r>
            </a:p>
          </p:txBody>
        </p:sp>
      </p:grpSp>
      <p:sp>
        <p:nvSpPr>
          <p:cNvPr id="21" name="Rectangle 20"/>
          <p:cNvSpPr/>
          <p:nvPr/>
        </p:nvSpPr>
        <p:spPr bwMode="auto">
          <a:xfrm>
            <a:off x="285750" y="950169"/>
            <a:ext cx="9289282" cy="572464"/>
          </a:xfrm>
          <a:prstGeom prst="rect">
            <a:avLst/>
          </a:prstGeom>
        </p:spPr>
        <p:txBody>
          <a:bodyPr vert="horz" wrap="square" lIns="146304" tIns="91440" rIns="146304" bIns="91440" rtlCol="0">
            <a:spAutoFit/>
          </a:body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Powering the Next Generation of Intelligent Devices</a:t>
            </a:r>
          </a:p>
        </p:txBody>
      </p:sp>
      <p:sp>
        <p:nvSpPr>
          <p:cNvPr id="13" name="Title 12"/>
          <p:cNvSpPr>
            <a:spLocks noGrp="1"/>
          </p:cNvSpPr>
          <p:nvPr>
            <p:ph type="title"/>
          </p:nvPr>
        </p:nvSpPr>
        <p:spPr>
          <a:xfrm>
            <a:off x="285750" y="279857"/>
            <a:ext cx="11190287" cy="733575"/>
          </a:xfrm>
        </p:spPr>
        <p:txBody>
          <a:bodyPr vert="horz" wrap="square" lIns="146304" tIns="91440" rIns="146304" bIns="91440" rtlCol="0" anchor="t">
            <a:noAutofit/>
          </a:bodyPr>
          <a:lstStyle/>
          <a:p>
            <a:r>
              <a:rPr lang="en-US" sz="4800" dirty="0">
                <a:gradFill>
                  <a:gsLst>
                    <a:gs pos="1250">
                      <a:schemeClr val="tx1"/>
                    </a:gs>
                    <a:gs pos="100000">
                      <a:schemeClr val="tx1"/>
                    </a:gs>
                  </a:gsLst>
                  <a:lin ang="5400000" scaled="0"/>
                </a:gradFill>
                <a:latin typeface="+mj-lt"/>
              </a:rPr>
              <a:t>Windows 10 IoT</a:t>
            </a:r>
          </a:p>
        </p:txBody>
      </p:sp>
    </p:spTree>
    <p:extLst>
      <p:ext uri="{BB962C8B-B14F-4D97-AF65-F5344CB8AC3E}">
        <p14:creationId xmlns:p14="http://schemas.microsoft.com/office/powerpoint/2010/main" val="3475928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35966" y="187143"/>
            <a:ext cx="7113277" cy="1508259"/>
            <a:chOff x="-1" y="836369"/>
            <a:chExt cx="5231567" cy="1109272"/>
          </a:xfrm>
        </p:grpSpPr>
        <p:grpSp>
          <p:nvGrpSpPr>
            <p:cNvPr id="43" name="Group 42"/>
            <p:cNvGrpSpPr/>
            <p:nvPr/>
          </p:nvGrpSpPr>
          <p:grpSpPr>
            <a:xfrm>
              <a:off x="-1" y="836369"/>
              <a:ext cx="5231567" cy="1109272"/>
              <a:chOff x="0" y="4212230"/>
              <a:chExt cx="4721902" cy="1109272"/>
            </a:xfrm>
          </p:grpSpPr>
          <p:grpSp>
            <p:nvGrpSpPr>
              <p:cNvPr id="45" name="Group 44"/>
              <p:cNvGrpSpPr/>
              <p:nvPr/>
            </p:nvGrpSpPr>
            <p:grpSpPr>
              <a:xfrm>
                <a:off x="2" y="4212230"/>
                <a:ext cx="4721900" cy="1109272"/>
                <a:chOff x="7497" y="3297836"/>
                <a:chExt cx="4721900" cy="1109272"/>
              </a:xfrm>
            </p:grpSpPr>
            <p:sp>
              <p:nvSpPr>
                <p:cNvPr id="47" name="Rectangle 46"/>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8" name="Chevron 47"/>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46" name="Rectangle 45"/>
              <p:cNvSpPr/>
              <p:nvPr/>
            </p:nvSpPr>
            <p:spPr>
              <a:xfrm>
                <a:off x="0" y="4212230"/>
                <a:ext cx="247338" cy="1109272"/>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44" name="TextBox 43"/>
            <p:cNvSpPr txBox="1"/>
            <p:nvPr/>
          </p:nvSpPr>
          <p:spPr>
            <a:xfrm>
              <a:off x="276459" y="1129395"/>
              <a:ext cx="4897265" cy="498650"/>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0072C6"/>
                  </a:solidFill>
                  <a:effectLst/>
                  <a:uLnTx/>
                  <a:uFillTx/>
                  <a:latin typeface="Segoe UI"/>
                  <a:ea typeface="+mn-ea"/>
                  <a:cs typeface="Segoe UI" panose="020B0502040204020203" pitchFamily="34" charset="0"/>
                </a:rPr>
                <a:t>UWP apps</a:t>
              </a:r>
            </a:p>
          </p:txBody>
        </p:sp>
      </p:grpSp>
      <p:grpSp>
        <p:nvGrpSpPr>
          <p:cNvPr id="24" name="Group 23"/>
          <p:cNvGrpSpPr/>
          <p:nvPr/>
        </p:nvGrpSpPr>
        <p:grpSpPr>
          <a:xfrm>
            <a:off x="5503895" y="2034995"/>
            <a:ext cx="7113277" cy="1508260"/>
            <a:chOff x="0" y="3275345"/>
            <a:chExt cx="4721902" cy="1109272"/>
          </a:xfrm>
        </p:grpSpPr>
        <p:grpSp>
          <p:nvGrpSpPr>
            <p:cNvPr id="25" name="Group 24"/>
            <p:cNvGrpSpPr/>
            <p:nvPr/>
          </p:nvGrpSpPr>
          <p:grpSpPr>
            <a:xfrm>
              <a:off x="0" y="3275345"/>
              <a:ext cx="4721902" cy="1109272"/>
              <a:chOff x="0" y="4212230"/>
              <a:chExt cx="4721902" cy="1109272"/>
            </a:xfrm>
          </p:grpSpPr>
          <p:grpSp>
            <p:nvGrpSpPr>
              <p:cNvPr id="27" name="Group 26"/>
              <p:cNvGrpSpPr/>
              <p:nvPr/>
            </p:nvGrpSpPr>
            <p:grpSpPr>
              <a:xfrm>
                <a:off x="2" y="4212230"/>
                <a:ext cx="4721900" cy="1109272"/>
                <a:chOff x="7497" y="3297836"/>
                <a:chExt cx="4721900" cy="1109272"/>
              </a:xfrm>
            </p:grpSpPr>
            <p:sp>
              <p:nvSpPr>
                <p:cNvPr id="29" name="Rectangle 28"/>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33" name="Chevron 32"/>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28" name="Rectangle 27"/>
              <p:cNvSpPr/>
              <p:nvPr/>
            </p:nvSpPr>
            <p:spPr>
              <a:xfrm>
                <a:off x="0" y="4212230"/>
                <a:ext cx="247338" cy="1109272"/>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26" name="TextBox 25"/>
            <p:cNvSpPr txBox="1"/>
            <p:nvPr/>
          </p:nvSpPr>
          <p:spPr>
            <a:xfrm>
              <a:off x="247849" y="3577418"/>
              <a:ext cx="4420168" cy="498650"/>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0072C6"/>
                  </a:solidFill>
                  <a:effectLst/>
                  <a:uLnTx/>
                  <a:uFillTx/>
                  <a:latin typeface="Segoe UI"/>
                  <a:ea typeface="+mn-ea"/>
                  <a:cs typeface="Segoe UI" panose="020B0502040204020203" pitchFamily="34" charset="0"/>
                </a:rPr>
                <a:t>Natural &amp; rich user experience</a:t>
              </a:r>
            </a:p>
          </p:txBody>
        </p:sp>
      </p:grpSp>
      <p:grpSp>
        <p:nvGrpSpPr>
          <p:cNvPr id="35" name="Group 34"/>
          <p:cNvGrpSpPr/>
          <p:nvPr/>
        </p:nvGrpSpPr>
        <p:grpSpPr>
          <a:xfrm>
            <a:off x="5535966" y="3882851"/>
            <a:ext cx="7113277" cy="1508260"/>
            <a:chOff x="0" y="3275345"/>
            <a:chExt cx="4721902" cy="1109272"/>
          </a:xfrm>
        </p:grpSpPr>
        <p:grpSp>
          <p:nvGrpSpPr>
            <p:cNvPr id="36" name="Group 35"/>
            <p:cNvGrpSpPr/>
            <p:nvPr/>
          </p:nvGrpSpPr>
          <p:grpSpPr>
            <a:xfrm>
              <a:off x="0" y="3275345"/>
              <a:ext cx="4721902" cy="1109272"/>
              <a:chOff x="0" y="4212230"/>
              <a:chExt cx="4721902" cy="1109272"/>
            </a:xfrm>
          </p:grpSpPr>
          <p:grpSp>
            <p:nvGrpSpPr>
              <p:cNvPr id="38" name="Group 37"/>
              <p:cNvGrpSpPr/>
              <p:nvPr/>
            </p:nvGrpSpPr>
            <p:grpSpPr>
              <a:xfrm>
                <a:off x="2" y="4212230"/>
                <a:ext cx="4721900" cy="1109272"/>
                <a:chOff x="7497" y="3297836"/>
                <a:chExt cx="4721900" cy="1109272"/>
              </a:xfrm>
            </p:grpSpPr>
            <p:sp>
              <p:nvSpPr>
                <p:cNvPr id="40" name="Rectangle 39"/>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1" name="Chevron 40"/>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39" name="Rectangle 38"/>
              <p:cNvSpPr/>
              <p:nvPr/>
            </p:nvSpPr>
            <p:spPr>
              <a:xfrm>
                <a:off x="0" y="4212230"/>
                <a:ext cx="247338" cy="1109272"/>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37" name="TextBox 36"/>
            <p:cNvSpPr txBox="1"/>
            <p:nvPr/>
          </p:nvSpPr>
          <p:spPr>
            <a:xfrm>
              <a:off x="247849" y="3352745"/>
              <a:ext cx="4420168" cy="948048"/>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0072C6"/>
                  </a:solidFill>
                  <a:effectLst/>
                  <a:uLnTx/>
                  <a:uFillTx/>
                  <a:latin typeface="Segoe UI"/>
                  <a:ea typeface="+mn-ea"/>
                  <a:cs typeface="Segoe UI" panose="020B0502040204020203" pitchFamily="34" charset="0"/>
                </a:rPr>
                <a:t>One management &amp; servicing approach</a:t>
              </a:r>
            </a:p>
          </p:txBody>
        </p:sp>
      </p:grpSp>
      <p:grpSp>
        <p:nvGrpSpPr>
          <p:cNvPr id="30" name="Group 29"/>
          <p:cNvGrpSpPr/>
          <p:nvPr/>
        </p:nvGrpSpPr>
        <p:grpSpPr>
          <a:xfrm>
            <a:off x="1765" y="991"/>
            <a:ext cx="5684586" cy="6993038"/>
            <a:chOff x="5073788" y="0"/>
            <a:chExt cx="4180815" cy="5143136"/>
          </a:xfrm>
        </p:grpSpPr>
        <p:sp>
          <p:nvSpPr>
            <p:cNvPr id="31" name="Rectangle 30"/>
            <p:cNvSpPr/>
            <p:nvPr/>
          </p:nvSpPr>
          <p:spPr>
            <a:xfrm>
              <a:off x="5073788" y="0"/>
              <a:ext cx="4070212" cy="5143136"/>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dirty="0">
                <a:ln>
                  <a:noFill/>
                </a:ln>
                <a:solidFill>
                  <a:prstClr val="white"/>
                </a:solidFill>
                <a:effectLst/>
                <a:uLnTx/>
                <a:uFillTx/>
                <a:latin typeface="Segoe UI"/>
                <a:ea typeface="+mn-ea"/>
                <a:cs typeface="+mn-cs"/>
              </a:endParaRPr>
            </a:p>
          </p:txBody>
        </p:sp>
        <p:pic>
          <p:nvPicPr>
            <p:cNvPr id="32" name="Picture 31"/>
            <p:cNvPicPr preferRelativeResize="0">
              <a:picLocks noChangeAspect="1"/>
            </p:cNvPicPr>
            <p:nvPr/>
          </p:nvPicPr>
          <p:blipFill rotWithShape="1">
            <a:blip r:embed="rId3" cstate="print">
              <a:extLst>
                <a:ext uri="{28A0092B-C50C-407E-A947-70E740481C1C}">
                  <a14:useLocalDpi xmlns:a14="http://schemas.microsoft.com/office/drawing/2010/main" val="0"/>
                </a:ext>
              </a:extLst>
            </a:blip>
            <a:srcRect r="79051"/>
            <a:stretch/>
          </p:blipFill>
          <p:spPr>
            <a:xfrm>
              <a:off x="6787622" y="2325027"/>
              <a:ext cx="898494" cy="806783"/>
            </a:xfrm>
            <a:prstGeom prst="rect">
              <a:avLst/>
            </a:prstGeom>
          </p:spPr>
        </p:pic>
        <p:sp>
          <p:nvSpPr>
            <p:cNvPr id="34" name="TextBox 33"/>
            <p:cNvSpPr txBox="1">
              <a:spLocks noChangeAspect="1"/>
            </p:cNvSpPr>
            <p:nvPr/>
          </p:nvSpPr>
          <p:spPr>
            <a:xfrm>
              <a:off x="5120962" y="778027"/>
              <a:ext cx="4133641" cy="1599042"/>
            </a:xfrm>
            <a:prstGeom prst="rect">
              <a:avLst/>
            </a:prstGeom>
            <a:noFill/>
          </p:spPr>
          <p:txBody>
            <a:bodyPr wrap="square" lIns="186494" tIns="149196" rIns="186494" bIns="149196" rtlCol="0">
              <a:sp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r>
                <a:rPr kumimoji="0" lang="en-US" sz="4351" b="0" i="0" u="none" strike="noStrike" kern="0" cap="none" spc="-52"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Universal Windows Platform</a:t>
              </a:r>
            </a:p>
            <a:p>
              <a:pPr marL="0" marR="0" lvl="0" indent="0" algn="l" defTabSz="932394" rtl="0" eaLnBrk="1" fontAlgn="auto" latinLnBrk="0" hangingPunct="1">
                <a:lnSpc>
                  <a:spcPct val="90000"/>
                </a:lnSpc>
                <a:spcBef>
                  <a:spcPts val="816"/>
                </a:spcBef>
                <a:spcAft>
                  <a:spcPts val="0"/>
                </a:spcAft>
                <a:buClrTx/>
                <a:buSzTx/>
                <a:buFontTx/>
                <a:buNone/>
                <a:tabLst/>
                <a:defRPr/>
              </a:pPr>
              <a:endParaRPr kumimoji="0" lang="en-US" sz="4080" b="0" i="0" u="none" strike="noStrike" kern="0" cap="none" spc="0" normalizeH="0" baseline="0" noProof="0" dirty="0" err="1">
                <a:ln>
                  <a:noFill/>
                </a:ln>
                <a:solidFill>
                  <a:srgbClr val="737373"/>
                </a:solidFill>
                <a:effectLst/>
                <a:uLnTx/>
                <a:uFillTx/>
                <a:latin typeface="Segoe UI"/>
                <a:ea typeface="+mn-ea"/>
                <a:cs typeface="+mn-cs"/>
              </a:endParaRPr>
            </a:p>
          </p:txBody>
        </p:sp>
      </p:grpSp>
      <p:sp>
        <p:nvSpPr>
          <p:cNvPr id="3" name="Rectangle 2"/>
          <p:cNvSpPr/>
          <p:nvPr/>
        </p:nvSpPr>
        <p:spPr bwMode="auto">
          <a:xfrm>
            <a:off x="-1" y="5676525"/>
            <a:ext cx="12436475" cy="131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p:cNvGrpSpPr/>
          <p:nvPr/>
        </p:nvGrpSpPr>
        <p:grpSpPr>
          <a:xfrm>
            <a:off x="708716" y="5807366"/>
            <a:ext cx="10335559" cy="1042696"/>
            <a:chOff x="10686575" y="4606864"/>
            <a:chExt cx="10337025" cy="1042844"/>
          </a:xfrm>
        </p:grpSpPr>
        <p:sp>
          <p:nvSpPr>
            <p:cNvPr id="49" name="Rounded Rectangle 89"/>
            <p:cNvSpPr>
              <a:spLocks noChangeAspect="1"/>
            </p:cNvSpPr>
            <p:nvPr/>
          </p:nvSpPr>
          <p:spPr bwMode="auto">
            <a:xfrm rot="16200000">
              <a:off x="16084443" y="4528042"/>
              <a:ext cx="875588" cy="1242019"/>
            </a:xfrm>
            <a:custGeom>
              <a:avLst/>
              <a:gdLst/>
              <a:ahLst/>
              <a:cxnLst/>
              <a:rect l="l" t="t" r="r" b="b"/>
              <a:pathLst>
                <a:path w="2183176" h="3096025">
                  <a:moveTo>
                    <a:pt x="467239" y="1270400"/>
                  </a:moveTo>
                  <a:lnTo>
                    <a:pt x="467239" y="3096025"/>
                  </a:lnTo>
                  <a:lnTo>
                    <a:pt x="37847" y="3096025"/>
                  </a:lnTo>
                  <a:lnTo>
                    <a:pt x="37847" y="1270400"/>
                  </a:lnTo>
                  <a:close/>
                  <a:moveTo>
                    <a:pt x="756443" y="1270400"/>
                  </a:moveTo>
                  <a:lnTo>
                    <a:pt x="754715" y="2850494"/>
                  </a:lnTo>
                  <a:lnTo>
                    <a:pt x="521043" y="3096025"/>
                  </a:lnTo>
                  <a:lnTo>
                    <a:pt x="521043" y="1270400"/>
                  </a:lnTo>
                  <a:close/>
                  <a:moveTo>
                    <a:pt x="1227004" y="1270399"/>
                  </a:moveTo>
                  <a:lnTo>
                    <a:pt x="1227004" y="2846970"/>
                  </a:lnTo>
                  <a:lnTo>
                    <a:pt x="797612" y="2846970"/>
                  </a:lnTo>
                  <a:lnTo>
                    <a:pt x="797612" y="1270399"/>
                  </a:lnTo>
                  <a:close/>
                  <a:moveTo>
                    <a:pt x="1346183" y="230719"/>
                  </a:moveTo>
                  <a:lnTo>
                    <a:pt x="908049" y="230719"/>
                  </a:lnTo>
                  <a:lnTo>
                    <a:pt x="908049" y="991315"/>
                  </a:lnTo>
                  <a:lnTo>
                    <a:pt x="1346183" y="991315"/>
                  </a:lnTo>
                  <a:close/>
                  <a:moveTo>
                    <a:pt x="1512886" y="75485"/>
                  </a:moveTo>
                  <a:lnTo>
                    <a:pt x="1512886" y="1146548"/>
                  </a:lnTo>
                  <a:cubicBezTo>
                    <a:pt x="1512886" y="1188237"/>
                    <a:pt x="1479090" y="1222033"/>
                    <a:pt x="1437401" y="1222033"/>
                  </a:cubicBezTo>
                  <a:lnTo>
                    <a:pt x="75485" y="1222033"/>
                  </a:lnTo>
                  <a:cubicBezTo>
                    <a:pt x="33796" y="1222033"/>
                    <a:pt x="0" y="1188237"/>
                    <a:pt x="0" y="1146548"/>
                  </a:cubicBezTo>
                  <a:lnTo>
                    <a:pt x="0" y="75485"/>
                  </a:lnTo>
                  <a:cubicBezTo>
                    <a:pt x="0" y="33796"/>
                    <a:pt x="33796" y="0"/>
                    <a:pt x="75485" y="0"/>
                  </a:cubicBezTo>
                  <a:lnTo>
                    <a:pt x="1437401" y="0"/>
                  </a:lnTo>
                  <a:cubicBezTo>
                    <a:pt x="1479090" y="0"/>
                    <a:pt x="1512886" y="33796"/>
                    <a:pt x="1512886" y="75485"/>
                  </a:cubicBezTo>
                  <a:close/>
                  <a:moveTo>
                    <a:pt x="2030139" y="955484"/>
                  </a:moveTo>
                  <a:cubicBezTo>
                    <a:pt x="2030139" y="946936"/>
                    <a:pt x="2024904" y="940007"/>
                    <a:pt x="2018445" y="940007"/>
                  </a:cubicBezTo>
                  <a:lnTo>
                    <a:pt x="1963031" y="940007"/>
                  </a:lnTo>
                  <a:cubicBezTo>
                    <a:pt x="1956572" y="940007"/>
                    <a:pt x="1951337" y="946936"/>
                    <a:pt x="1951337" y="955484"/>
                  </a:cubicBezTo>
                  <a:cubicBezTo>
                    <a:pt x="1951337" y="964031"/>
                    <a:pt x="1956572" y="970961"/>
                    <a:pt x="1963031" y="970961"/>
                  </a:cubicBezTo>
                  <a:lnTo>
                    <a:pt x="2018445" y="970961"/>
                  </a:lnTo>
                  <a:cubicBezTo>
                    <a:pt x="2024903" y="970961"/>
                    <a:pt x="2030139" y="964032"/>
                    <a:pt x="2030139" y="955484"/>
                  </a:cubicBezTo>
                  <a:close/>
                  <a:moveTo>
                    <a:pt x="2065118" y="955484"/>
                  </a:moveTo>
                  <a:cubicBezTo>
                    <a:pt x="2065118" y="946936"/>
                    <a:pt x="2059882" y="940007"/>
                    <a:pt x="2053424" y="940007"/>
                  </a:cubicBezTo>
                  <a:lnTo>
                    <a:pt x="2051148" y="940007"/>
                  </a:lnTo>
                  <a:cubicBezTo>
                    <a:pt x="2044690" y="940007"/>
                    <a:pt x="2039454" y="946936"/>
                    <a:pt x="2039454" y="955484"/>
                  </a:cubicBezTo>
                  <a:cubicBezTo>
                    <a:pt x="2039454" y="964031"/>
                    <a:pt x="2044690" y="970961"/>
                    <a:pt x="2051148" y="970961"/>
                  </a:cubicBezTo>
                  <a:lnTo>
                    <a:pt x="2053424" y="970961"/>
                  </a:lnTo>
                  <a:cubicBezTo>
                    <a:pt x="2059882" y="970961"/>
                    <a:pt x="2065118" y="964032"/>
                    <a:pt x="2065118" y="955484"/>
                  </a:cubicBezTo>
                  <a:close/>
                  <a:moveTo>
                    <a:pt x="2099906" y="955484"/>
                  </a:moveTo>
                  <a:cubicBezTo>
                    <a:pt x="2099906" y="946936"/>
                    <a:pt x="2094670" y="940007"/>
                    <a:pt x="2088211" y="940007"/>
                  </a:cubicBezTo>
                  <a:lnTo>
                    <a:pt x="2086127" y="940007"/>
                  </a:lnTo>
                  <a:cubicBezTo>
                    <a:pt x="2079669" y="940007"/>
                    <a:pt x="2074433" y="946936"/>
                    <a:pt x="2074433" y="955484"/>
                  </a:cubicBezTo>
                  <a:cubicBezTo>
                    <a:pt x="2074433" y="964031"/>
                    <a:pt x="2079669" y="970961"/>
                    <a:pt x="2086127" y="970961"/>
                  </a:cubicBezTo>
                  <a:lnTo>
                    <a:pt x="2088211" y="970961"/>
                  </a:lnTo>
                  <a:cubicBezTo>
                    <a:pt x="2094670" y="970961"/>
                    <a:pt x="2099905" y="964032"/>
                    <a:pt x="2099905" y="955484"/>
                  </a:cubicBezTo>
                  <a:close/>
                  <a:moveTo>
                    <a:pt x="2133036" y="272496"/>
                  </a:moveTo>
                  <a:lnTo>
                    <a:pt x="1686532" y="272496"/>
                  </a:lnTo>
                  <a:lnTo>
                    <a:pt x="1686532" y="902132"/>
                  </a:lnTo>
                  <a:lnTo>
                    <a:pt x="2133036" y="902132"/>
                  </a:lnTo>
                  <a:close/>
                  <a:moveTo>
                    <a:pt x="2183176" y="236015"/>
                  </a:moveTo>
                  <a:lnTo>
                    <a:pt x="2183176" y="986017"/>
                  </a:lnTo>
                  <a:cubicBezTo>
                    <a:pt x="2183176" y="1002511"/>
                    <a:pt x="2173073" y="1015882"/>
                    <a:pt x="2160610" y="1015882"/>
                  </a:cubicBezTo>
                  <a:lnTo>
                    <a:pt x="1658958" y="1015882"/>
                  </a:lnTo>
                  <a:cubicBezTo>
                    <a:pt x="1646495" y="1015882"/>
                    <a:pt x="1636392" y="1002511"/>
                    <a:pt x="1636392" y="986017"/>
                  </a:cubicBezTo>
                  <a:lnTo>
                    <a:pt x="1636392" y="236015"/>
                  </a:lnTo>
                  <a:cubicBezTo>
                    <a:pt x="1636392" y="219520"/>
                    <a:pt x="1646495" y="206149"/>
                    <a:pt x="1658958" y="206149"/>
                  </a:cubicBezTo>
                  <a:lnTo>
                    <a:pt x="2160610" y="206149"/>
                  </a:lnTo>
                  <a:cubicBezTo>
                    <a:pt x="2173073" y="206149"/>
                    <a:pt x="2183176" y="219520"/>
                    <a:pt x="2183176" y="236015"/>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ed Rectangle 4"/>
            <p:cNvSpPr>
              <a:spLocks noChangeAspect="1"/>
            </p:cNvSpPr>
            <p:nvPr/>
          </p:nvSpPr>
          <p:spPr bwMode="auto">
            <a:xfrm>
              <a:off x="17693548" y="4690491"/>
              <a:ext cx="463090" cy="875590"/>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Freeform 50"/>
            <p:cNvSpPr>
              <a:spLocks noChangeAspect="1"/>
            </p:cNvSpPr>
            <p:nvPr/>
          </p:nvSpPr>
          <p:spPr bwMode="auto">
            <a:xfrm>
              <a:off x="12381806" y="4975629"/>
              <a:ext cx="379946" cy="571888"/>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35"/>
            <p:cNvSpPr>
              <a:spLocks noChangeAspect="1"/>
            </p:cNvSpPr>
            <p:nvPr/>
          </p:nvSpPr>
          <p:spPr bwMode="auto">
            <a:xfrm>
              <a:off x="20031359" y="4927756"/>
              <a:ext cx="992241" cy="616094"/>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1233"/>
            <p:cNvSpPr>
              <a:spLocks noChangeAspect="1"/>
            </p:cNvSpPr>
            <p:nvPr/>
          </p:nvSpPr>
          <p:spPr bwMode="auto">
            <a:xfrm>
              <a:off x="14515024" y="4606864"/>
              <a:ext cx="784161" cy="1042844"/>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53"/>
            <p:cNvSpPr/>
            <p:nvPr/>
          </p:nvSpPr>
          <p:spPr bwMode="auto">
            <a:xfrm>
              <a:off x="10686575" y="5013875"/>
              <a:ext cx="579904" cy="451600"/>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Freeform 54"/>
            <p:cNvSpPr>
              <a:spLocks noChangeAspect="1"/>
            </p:cNvSpPr>
            <p:nvPr/>
          </p:nvSpPr>
          <p:spPr bwMode="auto">
            <a:xfrm>
              <a:off x="13196259" y="5006295"/>
              <a:ext cx="931616" cy="541123"/>
            </a:xfrm>
            <a:custGeom>
              <a:avLst/>
              <a:gdLst/>
              <a:ahLst/>
              <a:cxnLst/>
              <a:rect l="l" t="t" r="r" b="b"/>
              <a:pathLst>
                <a:path w="4240643" h="2463801">
                  <a:moveTo>
                    <a:pt x="3459593" y="1539876"/>
                  </a:moveTo>
                  <a:lnTo>
                    <a:pt x="3992993" y="1539876"/>
                  </a:lnTo>
                  <a:lnTo>
                    <a:pt x="4240643" y="1778001"/>
                  </a:lnTo>
                  <a:lnTo>
                    <a:pt x="3459593" y="2463801"/>
                  </a:lnTo>
                  <a:lnTo>
                    <a:pt x="144893" y="2463801"/>
                  </a:lnTo>
                  <a:lnTo>
                    <a:pt x="144893" y="2359026"/>
                  </a:lnTo>
                  <a:lnTo>
                    <a:pt x="3278618" y="2359026"/>
                  </a:lnTo>
                  <a:lnTo>
                    <a:pt x="3459593" y="2273301"/>
                  </a:lnTo>
                  <a:close/>
                  <a:moveTo>
                    <a:pt x="3138768" y="641031"/>
                  </a:moveTo>
                  <a:cubicBezTo>
                    <a:pt x="3102964" y="641031"/>
                    <a:pt x="3073939" y="662962"/>
                    <a:pt x="3073939" y="690015"/>
                  </a:cubicBezTo>
                  <a:lnTo>
                    <a:pt x="3073939" y="922131"/>
                  </a:lnTo>
                  <a:cubicBezTo>
                    <a:pt x="3073939" y="949184"/>
                    <a:pt x="3102964" y="971115"/>
                    <a:pt x="3138768" y="971115"/>
                  </a:cubicBezTo>
                  <a:cubicBezTo>
                    <a:pt x="3174571" y="971115"/>
                    <a:pt x="3203597" y="949184"/>
                    <a:pt x="3203597" y="922131"/>
                  </a:cubicBezTo>
                  <a:lnTo>
                    <a:pt x="3203598" y="690016"/>
                  </a:lnTo>
                  <a:cubicBezTo>
                    <a:pt x="3203598" y="662963"/>
                    <a:pt x="3174572" y="641032"/>
                    <a:pt x="3138768" y="641032"/>
                  </a:cubicBezTo>
                  <a:close/>
                  <a:moveTo>
                    <a:pt x="3138768" y="494515"/>
                  </a:moveTo>
                  <a:cubicBezTo>
                    <a:pt x="3102964" y="494515"/>
                    <a:pt x="3073939" y="516446"/>
                    <a:pt x="3073939" y="543499"/>
                  </a:cubicBezTo>
                  <a:lnTo>
                    <a:pt x="3073939" y="553030"/>
                  </a:lnTo>
                  <a:cubicBezTo>
                    <a:pt x="3073939" y="580083"/>
                    <a:pt x="3102964" y="602013"/>
                    <a:pt x="3138768" y="602013"/>
                  </a:cubicBezTo>
                  <a:cubicBezTo>
                    <a:pt x="3174571" y="602013"/>
                    <a:pt x="3203597" y="580083"/>
                    <a:pt x="3203597" y="553030"/>
                  </a:cubicBezTo>
                  <a:lnTo>
                    <a:pt x="3203598" y="543500"/>
                  </a:lnTo>
                  <a:cubicBezTo>
                    <a:pt x="3203598" y="516447"/>
                    <a:pt x="3174572" y="494516"/>
                    <a:pt x="3138768" y="494516"/>
                  </a:cubicBezTo>
                  <a:close/>
                  <a:moveTo>
                    <a:pt x="3138768" y="348799"/>
                  </a:moveTo>
                  <a:cubicBezTo>
                    <a:pt x="3102964" y="348799"/>
                    <a:pt x="3073939" y="370730"/>
                    <a:pt x="3073939" y="397783"/>
                  </a:cubicBezTo>
                  <a:lnTo>
                    <a:pt x="3073939" y="406513"/>
                  </a:lnTo>
                  <a:cubicBezTo>
                    <a:pt x="3073939" y="433566"/>
                    <a:pt x="3102964" y="455496"/>
                    <a:pt x="3138768" y="455496"/>
                  </a:cubicBezTo>
                  <a:cubicBezTo>
                    <a:pt x="3174571" y="455496"/>
                    <a:pt x="3203597" y="433566"/>
                    <a:pt x="3203597" y="406513"/>
                  </a:cubicBezTo>
                  <a:lnTo>
                    <a:pt x="3203598" y="397783"/>
                  </a:lnTo>
                  <a:cubicBezTo>
                    <a:pt x="3203598" y="370730"/>
                    <a:pt x="3174572" y="348800"/>
                    <a:pt x="3138768" y="348800"/>
                  </a:cubicBezTo>
                  <a:close/>
                  <a:moveTo>
                    <a:pt x="277909" y="210025"/>
                  </a:moveTo>
                  <a:lnTo>
                    <a:pt x="277909" y="2080313"/>
                  </a:lnTo>
                  <a:lnTo>
                    <a:pt x="2915290" y="2080313"/>
                  </a:lnTo>
                  <a:lnTo>
                    <a:pt x="2915290" y="210025"/>
                  </a:lnTo>
                  <a:close/>
                  <a:moveTo>
                    <a:pt x="125099" y="0"/>
                  </a:moveTo>
                  <a:lnTo>
                    <a:pt x="3266662" y="0"/>
                  </a:lnTo>
                  <a:cubicBezTo>
                    <a:pt x="3335752" y="0"/>
                    <a:pt x="3391761" y="42319"/>
                    <a:pt x="3391761" y="94522"/>
                  </a:cubicBezTo>
                  <a:lnTo>
                    <a:pt x="3391761" y="2195814"/>
                  </a:lnTo>
                  <a:cubicBezTo>
                    <a:pt x="3391761" y="2248017"/>
                    <a:pt x="3335752" y="2290336"/>
                    <a:pt x="3266662" y="2290336"/>
                  </a:cubicBezTo>
                  <a:lnTo>
                    <a:pt x="125099" y="2290336"/>
                  </a:lnTo>
                  <a:cubicBezTo>
                    <a:pt x="56009" y="2290336"/>
                    <a:pt x="0" y="2248017"/>
                    <a:pt x="0" y="2195814"/>
                  </a:cubicBezTo>
                  <a:lnTo>
                    <a:pt x="0" y="94522"/>
                  </a:lnTo>
                  <a:cubicBezTo>
                    <a:pt x="0" y="42319"/>
                    <a:pt x="56009" y="0"/>
                    <a:pt x="125099"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34"/>
            <p:cNvSpPr>
              <a:spLocks noChangeAspect="1"/>
            </p:cNvSpPr>
            <p:nvPr/>
          </p:nvSpPr>
          <p:spPr bwMode="auto">
            <a:xfrm>
              <a:off x="11715947" y="4975075"/>
              <a:ext cx="297152" cy="499043"/>
            </a:xfrm>
            <a:custGeom>
              <a:avLst/>
              <a:gdLst/>
              <a:ahLst/>
              <a:cxnLst/>
              <a:rect l="l" t="t" r="r" b="b"/>
              <a:pathLst>
                <a:path w="1171885" h="2061737">
                  <a:moveTo>
                    <a:pt x="143419" y="1960615"/>
                  </a:moveTo>
                  <a:cubicBezTo>
                    <a:pt x="138369" y="1960615"/>
                    <a:pt x="134275" y="1964709"/>
                    <a:pt x="134275" y="1969759"/>
                  </a:cubicBezTo>
                  <a:cubicBezTo>
                    <a:pt x="134275" y="1974809"/>
                    <a:pt x="138369" y="1978903"/>
                    <a:pt x="143419" y="1978903"/>
                  </a:cubicBezTo>
                  <a:lnTo>
                    <a:pt x="579179" y="1978903"/>
                  </a:lnTo>
                  <a:cubicBezTo>
                    <a:pt x="584229" y="1978903"/>
                    <a:pt x="588323" y="1974809"/>
                    <a:pt x="588323" y="1969759"/>
                  </a:cubicBezTo>
                  <a:cubicBezTo>
                    <a:pt x="588323" y="1964709"/>
                    <a:pt x="584229" y="1960615"/>
                    <a:pt x="579179" y="1960615"/>
                  </a:cubicBezTo>
                  <a:close/>
                  <a:moveTo>
                    <a:pt x="143419" y="1910375"/>
                  </a:moveTo>
                  <a:cubicBezTo>
                    <a:pt x="138369" y="1910375"/>
                    <a:pt x="134275" y="1914469"/>
                    <a:pt x="134275" y="1919519"/>
                  </a:cubicBezTo>
                  <a:cubicBezTo>
                    <a:pt x="134275" y="1924569"/>
                    <a:pt x="138369" y="1928663"/>
                    <a:pt x="143419" y="1928663"/>
                  </a:cubicBezTo>
                  <a:lnTo>
                    <a:pt x="579179" y="1928663"/>
                  </a:lnTo>
                  <a:cubicBezTo>
                    <a:pt x="584229" y="1928663"/>
                    <a:pt x="588323" y="1924569"/>
                    <a:pt x="588323" y="1919519"/>
                  </a:cubicBezTo>
                  <a:cubicBezTo>
                    <a:pt x="588323" y="1914469"/>
                    <a:pt x="584229" y="1910375"/>
                    <a:pt x="579179" y="1910375"/>
                  </a:cubicBezTo>
                  <a:close/>
                  <a:moveTo>
                    <a:pt x="636962" y="1860134"/>
                  </a:moveTo>
                  <a:cubicBezTo>
                    <a:pt x="626871" y="1860134"/>
                    <a:pt x="618691" y="1868314"/>
                    <a:pt x="618691" y="1878405"/>
                  </a:cubicBezTo>
                  <a:lnTo>
                    <a:pt x="618691" y="1951488"/>
                  </a:lnTo>
                  <a:cubicBezTo>
                    <a:pt x="618691" y="1961579"/>
                    <a:pt x="626871" y="1969759"/>
                    <a:pt x="636962" y="1969759"/>
                  </a:cubicBezTo>
                  <a:lnTo>
                    <a:pt x="1027491" y="1969759"/>
                  </a:lnTo>
                  <a:cubicBezTo>
                    <a:pt x="1037582" y="1969759"/>
                    <a:pt x="1045762" y="1961579"/>
                    <a:pt x="1045762" y="1951488"/>
                  </a:cubicBezTo>
                  <a:lnTo>
                    <a:pt x="1045762" y="1878405"/>
                  </a:lnTo>
                  <a:cubicBezTo>
                    <a:pt x="1045762" y="1868314"/>
                    <a:pt x="1037582" y="1860134"/>
                    <a:pt x="1027491" y="1860134"/>
                  </a:cubicBezTo>
                  <a:close/>
                  <a:moveTo>
                    <a:pt x="143419" y="1860134"/>
                  </a:moveTo>
                  <a:cubicBezTo>
                    <a:pt x="138369" y="1860134"/>
                    <a:pt x="134275" y="1864228"/>
                    <a:pt x="134275" y="1869278"/>
                  </a:cubicBezTo>
                  <a:cubicBezTo>
                    <a:pt x="134275" y="1874328"/>
                    <a:pt x="138369" y="1878422"/>
                    <a:pt x="143419" y="1878422"/>
                  </a:cubicBezTo>
                  <a:lnTo>
                    <a:pt x="579179" y="1878422"/>
                  </a:lnTo>
                  <a:cubicBezTo>
                    <a:pt x="584229" y="1878422"/>
                    <a:pt x="588323" y="1874328"/>
                    <a:pt x="588323" y="1869278"/>
                  </a:cubicBezTo>
                  <a:cubicBezTo>
                    <a:pt x="588323" y="1864228"/>
                    <a:pt x="584229" y="1860134"/>
                    <a:pt x="579179" y="1860134"/>
                  </a:cubicBezTo>
                  <a:close/>
                  <a:moveTo>
                    <a:pt x="849158" y="653609"/>
                  </a:moveTo>
                  <a:lnTo>
                    <a:pt x="948122" y="653609"/>
                  </a:lnTo>
                  <a:lnTo>
                    <a:pt x="948122" y="1054223"/>
                  </a:lnTo>
                  <a:lnTo>
                    <a:pt x="849158" y="1054223"/>
                  </a:lnTo>
                  <a:close/>
                  <a:moveTo>
                    <a:pt x="773632" y="653609"/>
                  </a:moveTo>
                  <a:lnTo>
                    <a:pt x="821706" y="653609"/>
                  </a:lnTo>
                  <a:lnTo>
                    <a:pt x="821706" y="1054223"/>
                  </a:lnTo>
                  <a:lnTo>
                    <a:pt x="773632" y="1054223"/>
                  </a:lnTo>
                  <a:close/>
                  <a:moveTo>
                    <a:pt x="565313" y="653609"/>
                  </a:moveTo>
                  <a:lnTo>
                    <a:pt x="613386" y="653609"/>
                  </a:lnTo>
                  <a:lnTo>
                    <a:pt x="613386" y="1054223"/>
                  </a:lnTo>
                  <a:lnTo>
                    <a:pt x="565313" y="1054223"/>
                  </a:lnTo>
                  <a:close/>
                  <a:moveTo>
                    <a:pt x="408629" y="653609"/>
                  </a:moveTo>
                  <a:lnTo>
                    <a:pt x="456702" y="653609"/>
                  </a:lnTo>
                  <a:lnTo>
                    <a:pt x="456702" y="1054223"/>
                  </a:lnTo>
                  <a:lnTo>
                    <a:pt x="408629" y="1054223"/>
                  </a:lnTo>
                  <a:close/>
                  <a:moveTo>
                    <a:pt x="264406" y="653609"/>
                  </a:moveTo>
                  <a:lnTo>
                    <a:pt x="380140" y="653609"/>
                  </a:lnTo>
                  <a:lnTo>
                    <a:pt x="380140" y="1054223"/>
                  </a:lnTo>
                  <a:lnTo>
                    <a:pt x="264406" y="1054223"/>
                  </a:lnTo>
                  <a:close/>
                  <a:moveTo>
                    <a:pt x="203108" y="653609"/>
                  </a:moveTo>
                  <a:lnTo>
                    <a:pt x="250162" y="653609"/>
                  </a:lnTo>
                  <a:lnTo>
                    <a:pt x="250162" y="1054223"/>
                  </a:lnTo>
                  <a:lnTo>
                    <a:pt x="203108" y="1054223"/>
                  </a:lnTo>
                  <a:close/>
                  <a:moveTo>
                    <a:pt x="117669" y="194556"/>
                  </a:moveTo>
                  <a:lnTo>
                    <a:pt x="117669" y="1775970"/>
                  </a:lnTo>
                  <a:lnTo>
                    <a:pt x="1054217" y="1775970"/>
                  </a:lnTo>
                  <a:lnTo>
                    <a:pt x="1054217" y="194556"/>
                  </a:lnTo>
                  <a:close/>
                  <a:moveTo>
                    <a:pt x="195318" y="0"/>
                  </a:moveTo>
                  <a:lnTo>
                    <a:pt x="976567" y="0"/>
                  </a:lnTo>
                  <a:cubicBezTo>
                    <a:pt x="1084438" y="0"/>
                    <a:pt x="1171885" y="87447"/>
                    <a:pt x="1171885" y="195318"/>
                  </a:cubicBezTo>
                  <a:lnTo>
                    <a:pt x="1171885" y="1866419"/>
                  </a:lnTo>
                  <a:cubicBezTo>
                    <a:pt x="1171885" y="1974290"/>
                    <a:pt x="1084438" y="2061737"/>
                    <a:pt x="976567" y="2061737"/>
                  </a:cubicBezTo>
                  <a:lnTo>
                    <a:pt x="195318" y="2061737"/>
                  </a:lnTo>
                  <a:cubicBezTo>
                    <a:pt x="87447" y="2061737"/>
                    <a:pt x="0" y="1974290"/>
                    <a:pt x="0" y="1866419"/>
                  </a:cubicBezTo>
                  <a:lnTo>
                    <a:pt x="0" y="195318"/>
                  </a:lnTo>
                  <a:cubicBezTo>
                    <a:pt x="0" y="87447"/>
                    <a:pt x="87447" y="0"/>
                    <a:pt x="195318"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p:cNvGrpSpPr/>
            <p:nvPr/>
          </p:nvGrpSpPr>
          <p:grpSpPr>
            <a:xfrm>
              <a:off x="18733079" y="4825904"/>
              <a:ext cx="796785" cy="742476"/>
              <a:chOff x="-3435350" y="5073650"/>
              <a:chExt cx="3192462" cy="2536826"/>
            </a:xfrm>
            <a:solidFill>
              <a:srgbClr val="0078D7"/>
            </a:solidFill>
          </p:grpSpPr>
          <p:sp>
            <p:nvSpPr>
              <p:cNvPr id="58"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6"/>
              <p:cNvSpPr>
                <a:spLocks noChangeArrowheads="1"/>
              </p:cNvSpPr>
              <p:nvPr/>
            </p:nvSpPr>
            <p:spPr bwMode="auto">
              <a:xfrm>
                <a:off x="-1571625" y="5405438"/>
                <a:ext cx="168275" cy="169863"/>
              </a:xfrm>
              <a:prstGeom prst="ellipse">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8"/>
              <p:cNvSpPr>
                <a:spLocks noChangeArrowheads="1"/>
              </p:cNvSpPr>
              <p:nvPr/>
            </p:nvSpPr>
            <p:spPr bwMode="auto">
              <a:xfrm>
                <a:off x="-3160713" y="5349875"/>
                <a:ext cx="230187" cy="233363"/>
              </a:xfrm>
              <a:prstGeom prst="ellipse">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4063428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1000"/>
                                        <p:tgtEl>
                                          <p:spTgt spid="35"/>
                                        </p:tgtEl>
                                      </p:cBhvr>
                                    </p:animEffect>
                                    <p:anim calcmode="lin" valueType="num">
                                      <p:cBhvr>
                                        <p:cTn id="14" dur="1000" fill="hold"/>
                                        <p:tgtEl>
                                          <p:spTgt spid="35"/>
                                        </p:tgtEl>
                                        <p:attrNameLst>
                                          <p:attrName>ppt_x</p:attrName>
                                        </p:attrNameLst>
                                      </p:cBhvr>
                                      <p:tavLst>
                                        <p:tav tm="0">
                                          <p:val>
                                            <p:strVal val="#ppt_x"/>
                                          </p:val>
                                        </p:tav>
                                        <p:tav tm="100000">
                                          <p:val>
                                            <p:strVal val="#ppt_x"/>
                                          </p:val>
                                        </p:tav>
                                      </p:tavLst>
                                    </p:anim>
                                    <p:anim calcmode="lin" valueType="num">
                                      <p:cBhvr>
                                        <p:cTn id="1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804 - Adding Power BI Data Experiences to Your Applications.potx" id="{5B042216-A246-470D-BDAC-7E1FE51CE20F}" vid="{8390A842-CDEE-4E90-9D5D-0D062994151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Brett Bentsen; Sam George</External_x0020_Speaker>
    <m6878b9dd7994da4ba144f95347d99c6 xmlns="01c77077-aee4-4b5f-bd4e-9cd40a6fff29">
      <Terms xmlns="http://schemas.microsoft.com/office/infopath/2007/PartnerControls"/>
    </m6878b9dd7994da4ba144f95347d99c6>
    <Presentation_x0020_Date xmlns="01c77077-aee4-4b5f-bd4e-9cd40a6fff29">2016-03-31T07:00:00+00:00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B861</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sharepoint/v3"/>
    <ds:schemaRef ds:uri="http://purl.org/dc/terms/"/>
    <ds:schemaRef ds:uri="http://schemas.microsoft.com/office/infopath/2007/PartnerControls"/>
    <ds:schemaRef ds:uri="230e9df3-be65-4c73-a93b-d1236ebd677e"/>
    <ds:schemaRef ds:uri="http://schemas.microsoft.com/office/2006/documentManagement/types"/>
    <ds:schemaRef ds:uri="01c77077-aee4-4b5f-bd4e-9cd40a6fff29"/>
    <ds:schemaRef ds:uri="8ff673fc-3231-4e3a-893b-6d7f7cd32766"/>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85</TotalTime>
  <Words>1872</Words>
  <Application>Microsoft Office PowerPoint</Application>
  <PresentationFormat>Custom</PresentationFormat>
  <Paragraphs>320</Paragraphs>
  <Slides>26</Slides>
  <Notes>19</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26</vt:i4>
      </vt:variant>
    </vt:vector>
  </HeadingPairs>
  <TitlesOfParts>
    <vt:vector size="40" baseType="lpstr">
      <vt:lpstr>Segoe Light</vt:lpstr>
      <vt:lpstr>Arial</vt:lpstr>
      <vt:lpstr>Calibri</vt:lpstr>
      <vt:lpstr>Calibri Light</vt:lpstr>
      <vt:lpstr>Consolas</vt:lpstr>
      <vt:lpstr>Segoe UI</vt:lpstr>
      <vt:lpstr>Segoe UI Black</vt:lpstr>
      <vt:lpstr>Segoe UI Light</vt:lpstr>
      <vt:lpstr>Segoe UI Semibold</vt:lpstr>
      <vt:lpstr>Wingdings</vt:lpstr>
      <vt:lpstr>5-30721_Build_2016_Template_Light</vt:lpstr>
      <vt:lpstr>5-30721_Build_2016_Template_Dark</vt:lpstr>
      <vt:lpstr>1_5-30721_Build_2016_Template_Light</vt:lpstr>
      <vt:lpstr>Office Theme</vt:lpstr>
      <vt:lpstr>Microsoft IoT Updates</vt:lpstr>
      <vt:lpstr>IoT 2016</vt:lpstr>
      <vt:lpstr>IoT Market Growth</vt:lpstr>
      <vt:lpstr>Microsoft IoT</vt:lpstr>
      <vt:lpstr>IoT Pipeline</vt:lpstr>
      <vt:lpstr>Updates Since //build 2015</vt:lpstr>
      <vt:lpstr>Windows 10 IoT Overview</vt:lpstr>
      <vt:lpstr>Windows 10 IoT</vt:lpstr>
      <vt:lpstr>PowerPoint Presentation</vt:lpstr>
      <vt:lpstr>PowerPoint Presentation</vt:lpstr>
      <vt:lpstr>Securing Windows IoT Devices</vt:lpstr>
      <vt:lpstr>PowerPoint Presentation</vt:lpstr>
      <vt:lpstr>Windows IoT Core Connection to Azure IoT</vt:lpstr>
      <vt:lpstr>Windows IoT Core Connection to Azure IoT</vt:lpstr>
      <vt:lpstr>Windows IoT Core Connection to Azure IoT</vt:lpstr>
      <vt:lpstr>Windows IoT Editions</vt:lpstr>
      <vt:lpstr>PowerPoint Presentation</vt:lpstr>
      <vt:lpstr>PowerPoint Presentation</vt:lpstr>
      <vt:lpstr>PowerPoint Presentation</vt:lpstr>
      <vt:lpstr>Azure IoT Overview</vt:lpstr>
      <vt:lpstr>Azure Services for IoT</vt:lpstr>
      <vt:lpstr>Azure IoT Suite Get started in minutes &amp; customize to meet your needs  </vt:lpstr>
      <vt:lpstr>Azure IoT Device SDK</vt:lpstr>
      <vt:lpstr>Azure IoT Starter Kits Get started quickly  </vt:lpstr>
      <vt:lpstr>New Offering Announcements</vt:lpstr>
      <vt:lpstr>MyDriving</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Vision for IoT: From Windows Devices to Azure</dc:title>
  <dc:subject>&lt;Speech title here&gt;</dc:subject>
  <dc:creator>Shows</dc:creator>
  <cp:keywords>Microsoft Build 2016</cp:keywords>
  <dc:description>Template: Mitchell Derrey, Silver Fox Productions
Formatting: 
Audience Type:</dc:description>
  <cp:lastModifiedBy>Haishi Bai</cp:lastModifiedBy>
  <cp:revision>8</cp:revision>
  <dcterms:created xsi:type="dcterms:W3CDTF">2016-03-31T17:32:08Z</dcterms:created>
  <dcterms:modified xsi:type="dcterms:W3CDTF">2016-04-09T08:11:04Z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